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0" r:id="rId1"/>
  </p:sldMasterIdLst>
  <p:notesMasterIdLst>
    <p:notesMasterId r:id="rId22"/>
  </p:notesMasterIdLst>
  <p:handoutMasterIdLst>
    <p:handoutMasterId r:id="rId23"/>
  </p:handoutMasterIdLst>
  <p:sldIdLst>
    <p:sldId id="267" r:id="rId2"/>
    <p:sldId id="306" r:id="rId3"/>
    <p:sldId id="256" r:id="rId4"/>
    <p:sldId id="279" r:id="rId5"/>
    <p:sldId id="270" r:id="rId6"/>
    <p:sldId id="286" r:id="rId7"/>
    <p:sldId id="1128" r:id="rId8"/>
    <p:sldId id="272" r:id="rId9"/>
    <p:sldId id="282" r:id="rId10"/>
    <p:sldId id="274" r:id="rId11"/>
    <p:sldId id="275" r:id="rId12"/>
    <p:sldId id="276" r:id="rId13"/>
    <p:sldId id="283" r:id="rId14"/>
    <p:sldId id="285" r:id="rId15"/>
    <p:sldId id="1129" r:id="rId16"/>
    <p:sldId id="277" r:id="rId17"/>
    <p:sldId id="278" r:id="rId18"/>
    <p:sldId id="284" r:id="rId19"/>
    <p:sldId id="257" r:id="rId20"/>
    <p:sldId id="268"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92FE46-0E65-4E2B-9B11-1424226D93A7}" v="67" dt="2026-08-02T20:30:07.159"/>
  </p1510:revLst>
</p1510:revInfo>
</file>

<file path=ppt/tableStyles.xml><?xml version="1.0" encoding="utf-8"?>
<a:tblStyleLst xmlns:a="http://schemas.openxmlformats.org/drawingml/2006/main" def="{5DA37D80-6434-44D0-A028-1B22A696006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0944" autoAdjust="0"/>
  </p:normalViewPr>
  <p:slideViewPr>
    <p:cSldViewPr snapToGrid="0">
      <p:cViewPr varScale="1">
        <p:scale>
          <a:sx n="78" d="100"/>
          <a:sy n="78" d="100"/>
        </p:scale>
        <p:origin x="2610" y="90"/>
      </p:cViewPr>
      <p:guideLst>
        <p:guide orient="horz" pos="2160"/>
        <p:guide pos="2880"/>
      </p:guideLst>
    </p:cSldViewPr>
  </p:slideViewPr>
  <p:notesTextViewPr>
    <p:cViewPr>
      <p:scale>
        <a:sx n="1" d="1"/>
        <a:sy n="1" d="1"/>
      </p:scale>
      <p:origin x="0" y="0"/>
    </p:cViewPr>
  </p:notesTextViewPr>
  <p:notesViewPr>
    <p:cSldViewPr snapToGrid="0">
      <p:cViewPr varScale="1">
        <p:scale>
          <a:sx n="63" d="100"/>
          <a:sy n="63" d="100"/>
        </p:scale>
        <p:origin x="1986"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E71268B-8AC2-4239-8FAF-7C144C210720}" type="datetimeFigureOut">
              <a:rPr lang="en-US"/>
              <a:t>8/3/2026</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2BA2C8-71FC-43D0-BD87-0547616971FA}" type="slidenum">
              <a:rPr/>
              <a:t>‹#›</a:t>
            </a:fld>
            <a:endParaRPr dirty="0"/>
          </a:p>
        </p:txBody>
      </p:sp>
    </p:spTree>
    <p:extLst>
      <p:ext uri="{BB962C8B-B14F-4D97-AF65-F5344CB8AC3E}">
        <p14:creationId xmlns:p14="http://schemas.microsoft.com/office/powerpoint/2010/main" val="37292136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AD8362-6D63-40AC-BAA9-90C3AE6D5875}" type="datetimeFigureOut">
              <a:rPr lang="en-US"/>
              <a:t>8/3/2026</a:t>
            </a:fld>
            <a:endParaRPr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539446-6953-447E-A4E3-E7CFBF870046}" type="slidenum">
              <a:rPr/>
              <a:t>‹#›</a:t>
            </a:fld>
            <a:endParaRPr dirty="0"/>
          </a:p>
        </p:txBody>
      </p:sp>
    </p:spTree>
    <p:extLst>
      <p:ext uri="{BB962C8B-B14F-4D97-AF65-F5344CB8AC3E}">
        <p14:creationId xmlns:p14="http://schemas.microsoft.com/office/powerpoint/2010/main" val="1423929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Cover slide image: Lesser Frigatebirds, Kiribati. Hiroyuki </a:t>
            </a:r>
            <a:r>
              <a:rPr lang="en-US" sz="1200" dirty="0" err="1"/>
              <a:t>Tanoi</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This is the first slide for each day</a:t>
            </a:r>
          </a:p>
          <a:p>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1</a:t>
            </a:fld>
            <a:endParaRPr lang="en-NZ"/>
          </a:p>
        </p:txBody>
      </p:sp>
    </p:spTree>
    <p:extLst>
      <p:ext uri="{BB962C8B-B14F-4D97-AF65-F5344CB8AC3E}">
        <p14:creationId xmlns:p14="http://schemas.microsoft.com/office/powerpoint/2010/main" val="3207590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E85AA-3072-8340-5675-F2E79991BD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7CDADA-9FE0-8AD7-F9A3-35708BA7AF54}"/>
              </a:ext>
            </a:extLst>
          </p:cNvPr>
          <p:cNvSpPr>
            <a:spLocks noGrp="1" noRot="1" noChangeAspect="1"/>
          </p:cNvSpPr>
          <p:nvPr>
            <p:ph type="sldImg"/>
          </p:nvPr>
        </p:nvSpPr>
        <p:spPr/>
        <p:txBody>
          <a:bodyPr/>
          <a:lstStyle/>
          <a:p>
            <a:endParaRPr lang="en-NZ" dirty="0"/>
          </a:p>
        </p:txBody>
      </p:sp>
      <p:sp>
        <p:nvSpPr>
          <p:cNvPr id="3" name="Notes Placeholder 2">
            <a:extLst>
              <a:ext uri="{FF2B5EF4-FFF2-40B4-BE49-F238E27FC236}">
                <a16:creationId xmlns:a16="http://schemas.microsoft.com/office/drawing/2014/main" id="{FAF0081C-F92D-4B3F-CA9F-B42AF015329B}"/>
              </a:ext>
            </a:extLst>
          </p:cNvPr>
          <p:cNvSpPr>
            <a:spLocks noGrp="1"/>
          </p:cNvSpPr>
          <p:nvPr>
            <p:ph type="body" idx="1"/>
          </p:nvPr>
        </p:nvSpPr>
        <p:spPr/>
        <p:txBody>
          <a:bodyPr/>
          <a:lstStyle/>
          <a:p>
            <a:r>
              <a:rPr lang="en-NZ" dirty="0"/>
              <a:t>Download the powerpoint from https://seabirds.pacificbiosecurity.co.nz/index.php?page=workshop-resources#three-day</a:t>
            </a:r>
          </a:p>
          <a:p>
            <a:r>
              <a:rPr lang="en-NZ" dirty="0"/>
              <a:t> </a:t>
            </a:r>
          </a:p>
        </p:txBody>
      </p:sp>
      <p:sp>
        <p:nvSpPr>
          <p:cNvPr id="4" name="Slide Number Placeholder 3">
            <a:extLst>
              <a:ext uri="{FF2B5EF4-FFF2-40B4-BE49-F238E27FC236}">
                <a16:creationId xmlns:a16="http://schemas.microsoft.com/office/drawing/2014/main" id="{BCBCCB50-25C2-CD75-C6BF-6548B1F48C3F}"/>
              </a:ext>
            </a:extLst>
          </p:cNvPr>
          <p:cNvSpPr>
            <a:spLocks noGrp="1"/>
          </p:cNvSpPr>
          <p:nvPr>
            <p:ph type="sldNum" sz="quarter" idx="5"/>
          </p:nvPr>
        </p:nvSpPr>
        <p:spPr/>
        <p:txBody>
          <a:bodyPr/>
          <a:lstStyle/>
          <a:p>
            <a:fld id="{C6539446-6953-447E-A4E3-E7CFBF870046}" type="slidenum">
              <a:rPr lang="en-NZ" smtClean="0"/>
              <a:t>13</a:t>
            </a:fld>
            <a:endParaRPr lang="en-NZ" dirty="0"/>
          </a:p>
        </p:txBody>
      </p:sp>
    </p:spTree>
    <p:extLst>
      <p:ext uri="{BB962C8B-B14F-4D97-AF65-F5344CB8AC3E}">
        <p14:creationId xmlns:p14="http://schemas.microsoft.com/office/powerpoint/2010/main" val="2896180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BAD42-D751-FA46-6797-415293DF45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F0E540-2EEE-386E-E1F2-5626AE87BF2A}"/>
              </a:ext>
            </a:extLst>
          </p:cNvPr>
          <p:cNvSpPr>
            <a:spLocks noGrp="1" noRot="1" noChangeAspect="1"/>
          </p:cNvSpPr>
          <p:nvPr>
            <p:ph type="sldImg"/>
          </p:nvPr>
        </p:nvSpPr>
        <p:spPr/>
        <p:txBody>
          <a:bodyPr/>
          <a:lstStyle/>
          <a:p>
            <a:endParaRPr lang="en-NZ" dirty="0"/>
          </a:p>
        </p:txBody>
      </p:sp>
      <p:sp>
        <p:nvSpPr>
          <p:cNvPr id="3" name="Notes Placeholder 2">
            <a:extLst>
              <a:ext uri="{FF2B5EF4-FFF2-40B4-BE49-F238E27FC236}">
                <a16:creationId xmlns:a16="http://schemas.microsoft.com/office/drawing/2014/main" id="{06E2E6F8-E61B-933C-B804-98A612FEC3C2}"/>
              </a:ext>
            </a:extLst>
          </p:cNvPr>
          <p:cNvSpPr>
            <a:spLocks noGrp="1"/>
          </p:cNvSpPr>
          <p:nvPr>
            <p:ph type="body" idx="1"/>
          </p:nvPr>
        </p:nvSpPr>
        <p:spPr/>
        <p:txBody>
          <a:bodyPr/>
          <a:lstStyle/>
          <a:p>
            <a:r>
              <a:rPr lang="en-NZ" dirty="0"/>
              <a:t>Download the powerpoint from https://seabirds.pacificbiosecurity.co.nz/index.php?page=workshop-resources#three-day</a:t>
            </a:r>
          </a:p>
          <a:p>
            <a:r>
              <a:rPr lang="en-NZ" dirty="0"/>
              <a:t> </a:t>
            </a:r>
          </a:p>
        </p:txBody>
      </p:sp>
      <p:sp>
        <p:nvSpPr>
          <p:cNvPr id="4" name="Slide Number Placeholder 3">
            <a:extLst>
              <a:ext uri="{FF2B5EF4-FFF2-40B4-BE49-F238E27FC236}">
                <a16:creationId xmlns:a16="http://schemas.microsoft.com/office/drawing/2014/main" id="{DD56E52D-2C21-3994-7811-7D868CF41E5B}"/>
              </a:ext>
            </a:extLst>
          </p:cNvPr>
          <p:cNvSpPr>
            <a:spLocks noGrp="1"/>
          </p:cNvSpPr>
          <p:nvPr>
            <p:ph type="sldNum" sz="quarter" idx="5"/>
          </p:nvPr>
        </p:nvSpPr>
        <p:spPr/>
        <p:txBody>
          <a:bodyPr/>
          <a:lstStyle/>
          <a:p>
            <a:fld id="{C6539446-6953-447E-A4E3-E7CFBF870046}" type="slidenum">
              <a:rPr lang="en-NZ" smtClean="0"/>
              <a:t>15</a:t>
            </a:fld>
            <a:endParaRPr lang="en-NZ" dirty="0"/>
          </a:p>
        </p:txBody>
      </p:sp>
    </p:spTree>
    <p:extLst>
      <p:ext uri="{BB962C8B-B14F-4D97-AF65-F5344CB8AC3E}">
        <p14:creationId xmlns:p14="http://schemas.microsoft.com/office/powerpoint/2010/main" val="3036988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dirty="0"/>
          </a:p>
        </p:txBody>
      </p:sp>
      <p:sp>
        <p:nvSpPr>
          <p:cNvPr id="3" name="Notes Placeholder 2"/>
          <p:cNvSpPr>
            <a:spLocks noGrp="1"/>
          </p:cNvSpPr>
          <p:nvPr>
            <p:ph type="body" idx="1"/>
          </p:nvPr>
        </p:nvSpPr>
        <p:spPr/>
        <p:txBody>
          <a:bodyPr/>
          <a:lstStyle/>
          <a:p>
            <a:r>
              <a:rPr lang="en-NZ" dirty="0"/>
              <a:t>Although the manual discusses handling seabirds and provides instructions, this is not covered in training for several reasons.</a:t>
            </a:r>
          </a:p>
        </p:txBody>
      </p:sp>
      <p:sp>
        <p:nvSpPr>
          <p:cNvPr id="4" name="Slide Number Placeholder 3"/>
          <p:cNvSpPr>
            <a:spLocks noGrp="1"/>
          </p:cNvSpPr>
          <p:nvPr>
            <p:ph type="sldNum" sz="quarter" idx="5"/>
          </p:nvPr>
        </p:nvSpPr>
        <p:spPr/>
        <p:txBody>
          <a:bodyPr/>
          <a:lstStyle/>
          <a:p>
            <a:fld id="{C6539446-6953-447E-A4E3-E7CFBF870046}" type="slidenum">
              <a:rPr lang="en-NZ" smtClean="0"/>
              <a:t>16</a:t>
            </a:fld>
            <a:endParaRPr lang="en-NZ" dirty="0"/>
          </a:p>
        </p:txBody>
      </p:sp>
    </p:spTree>
    <p:extLst>
      <p:ext uri="{BB962C8B-B14F-4D97-AF65-F5344CB8AC3E}">
        <p14:creationId xmlns:p14="http://schemas.microsoft.com/office/powerpoint/2010/main" val="35632194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dirty="0"/>
          </a:p>
        </p:txBody>
      </p:sp>
      <p:sp>
        <p:nvSpPr>
          <p:cNvPr id="3" name="Notes Placeholder 2"/>
          <p:cNvSpPr>
            <a:spLocks noGrp="1"/>
          </p:cNvSpPr>
          <p:nvPr>
            <p:ph type="body" idx="1"/>
          </p:nvPr>
        </p:nvSpPr>
        <p:spPr/>
        <p:txBody>
          <a:bodyPr/>
          <a:lstStyle/>
          <a:p>
            <a:r>
              <a:rPr lang="en-NZ" dirty="0"/>
              <a:t>The resources on the website are free to use for as long as they are needed.</a:t>
            </a:r>
          </a:p>
          <a:p>
            <a:r>
              <a:rPr lang="en-NZ" dirty="0"/>
              <a:t>You can also modify certain pages on the website so they best match your needs.</a:t>
            </a:r>
          </a:p>
          <a:p>
            <a:r>
              <a:rPr lang="en-NZ" dirty="0"/>
              <a:t>[skip to website] https://seabirds.pacificbiosecurity.co.nz/index.php?page=workshop-resources</a:t>
            </a:r>
          </a:p>
        </p:txBody>
      </p:sp>
      <p:sp>
        <p:nvSpPr>
          <p:cNvPr id="4" name="Slide Number Placeholder 3"/>
          <p:cNvSpPr>
            <a:spLocks noGrp="1"/>
          </p:cNvSpPr>
          <p:nvPr>
            <p:ph type="sldNum" sz="quarter" idx="5"/>
          </p:nvPr>
        </p:nvSpPr>
        <p:spPr/>
        <p:txBody>
          <a:bodyPr/>
          <a:lstStyle/>
          <a:p>
            <a:fld id="{C6539446-6953-447E-A4E3-E7CFBF870046}" type="slidenum">
              <a:rPr lang="en-NZ" smtClean="0"/>
              <a:t>17</a:t>
            </a:fld>
            <a:endParaRPr lang="en-NZ" dirty="0"/>
          </a:p>
        </p:txBody>
      </p:sp>
    </p:spTree>
    <p:extLst>
      <p:ext uri="{BB962C8B-B14F-4D97-AF65-F5344CB8AC3E}">
        <p14:creationId xmlns:p14="http://schemas.microsoft.com/office/powerpoint/2010/main" val="37205800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5975-9B4F-C7F3-470B-AEE6BAB871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49582E-275D-4C26-8A5E-BBA6132E07A4}"/>
              </a:ext>
            </a:extLst>
          </p:cNvPr>
          <p:cNvSpPr>
            <a:spLocks noGrp="1" noRot="1" noChangeAspect="1"/>
          </p:cNvSpPr>
          <p:nvPr>
            <p:ph type="sldImg"/>
          </p:nvPr>
        </p:nvSpPr>
        <p:spPr/>
        <p:txBody>
          <a:bodyPr/>
          <a:lstStyle/>
          <a:p>
            <a:endParaRPr lang="en-NZ" dirty="0"/>
          </a:p>
        </p:txBody>
      </p:sp>
      <p:sp>
        <p:nvSpPr>
          <p:cNvPr id="3" name="Notes Placeholder 2">
            <a:extLst>
              <a:ext uri="{FF2B5EF4-FFF2-40B4-BE49-F238E27FC236}">
                <a16:creationId xmlns:a16="http://schemas.microsoft.com/office/drawing/2014/main" id="{1DE2FD46-82F1-6584-3871-F2CEE90E458A}"/>
              </a:ext>
            </a:extLst>
          </p:cNvPr>
          <p:cNvSpPr>
            <a:spLocks noGrp="1"/>
          </p:cNvSpPr>
          <p:nvPr>
            <p:ph type="body" idx="1"/>
          </p:nvPr>
        </p:nvSpPr>
        <p:spPr/>
        <p:txBody>
          <a:bodyPr/>
          <a:lstStyle/>
          <a:p>
            <a:endParaRPr lang="en-NZ" dirty="0"/>
          </a:p>
        </p:txBody>
      </p:sp>
      <p:sp>
        <p:nvSpPr>
          <p:cNvPr id="4" name="Slide Number Placeholder 3">
            <a:extLst>
              <a:ext uri="{FF2B5EF4-FFF2-40B4-BE49-F238E27FC236}">
                <a16:creationId xmlns:a16="http://schemas.microsoft.com/office/drawing/2014/main" id="{87F2C4B4-0FE4-838C-94AD-A2BC9888BC54}"/>
              </a:ext>
            </a:extLst>
          </p:cNvPr>
          <p:cNvSpPr>
            <a:spLocks noGrp="1"/>
          </p:cNvSpPr>
          <p:nvPr>
            <p:ph type="sldNum" sz="quarter" idx="5"/>
          </p:nvPr>
        </p:nvSpPr>
        <p:spPr/>
        <p:txBody>
          <a:bodyPr/>
          <a:lstStyle/>
          <a:p>
            <a:fld id="{C6539446-6953-447E-A4E3-E7CFBF870046}" type="slidenum">
              <a:rPr lang="en-NZ" smtClean="0"/>
              <a:t>18</a:t>
            </a:fld>
            <a:endParaRPr lang="en-NZ" dirty="0"/>
          </a:p>
        </p:txBody>
      </p:sp>
    </p:spTree>
    <p:extLst>
      <p:ext uri="{BB962C8B-B14F-4D97-AF65-F5344CB8AC3E}">
        <p14:creationId xmlns:p14="http://schemas.microsoft.com/office/powerpoint/2010/main" val="1459186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2</a:t>
            </a:fld>
            <a:endParaRPr lang="en-NZ"/>
          </a:p>
        </p:txBody>
      </p:sp>
    </p:spTree>
    <p:extLst>
      <p:ext uri="{BB962C8B-B14F-4D97-AF65-F5344CB8AC3E}">
        <p14:creationId xmlns:p14="http://schemas.microsoft.com/office/powerpoint/2010/main" val="892482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3</a:t>
            </a:fld>
            <a:endParaRPr lang="en-NZ" dirty="0"/>
          </a:p>
        </p:txBody>
      </p:sp>
    </p:spTree>
    <p:extLst>
      <p:ext uri="{BB962C8B-B14F-4D97-AF65-F5344CB8AC3E}">
        <p14:creationId xmlns:p14="http://schemas.microsoft.com/office/powerpoint/2010/main" val="1080179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pPr marL="34290" indent="0">
              <a:buNone/>
            </a:pPr>
            <a:r>
              <a:rPr lang="en-NZ" sz="1200" b="0" i="0" kern="1200" dirty="0">
                <a:solidFill>
                  <a:schemeClr val="tx1"/>
                </a:solidFill>
                <a:effectLst/>
                <a:latin typeface="+mn-lt"/>
                <a:ea typeface="+mn-ea"/>
                <a:cs typeface="+mn-cs"/>
              </a:rPr>
              <a:t>The purpose of the training-of-trainers introduction is to familiarise future trainers in seabird monitoring in Palau with the resources to support their training activities.</a:t>
            </a:r>
          </a:p>
          <a:p>
            <a:pPr marL="34290" indent="0">
              <a:buNone/>
            </a:pPr>
            <a:r>
              <a:rPr lang="en-NZ" sz="1200" b="0" i="0" kern="1200" dirty="0">
                <a:solidFill>
                  <a:schemeClr val="tx1"/>
                </a:solidFill>
                <a:effectLst/>
                <a:latin typeface="+mn-lt"/>
                <a:ea typeface="+mn-ea"/>
                <a:cs typeface="+mn-cs"/>
              </a:rPr>
              <a:t>The resources to support the activities are found on a website.</a:t>
            </a:r>
          </a:p>
          <a:p>
            <a:pPr marL="34290" indent="0">
              <a:buNone/>
            </a:pPr>
            <a:r>
              <a:rPr lang="en-US" dirty="0"/>
              <a:t>The objectives of this training-of-trainers workshop are to enable participants to </a:t>
            </a:r>
          </a:p>
          <a:p>
            <a:pPr marL="548640" indent="-514350">
              <a:buFont typeface="+mj-lt"/>
              <a:buAutoNum type="arabicPeriod"/>
            </a:pPr>
            <a:r>
              <a:rPr lang="en-US" dirty="0"/>
              <a:t>Use the training-of-trainers resources to train others in seabird surveys and monitoring </a:t>
            </a:r>
          </a:p>
          <a:p>
            <a:pPr marL="548640" indent="-514350">
              <a:buFont typeface="+mj-lt"/>
              <a:buAutoNum type="arabicPeriod"/>
            </a:pPr>
            <a:r>
              <a:rPr lang="en-US" dirty="0"/>
              <a:t>Modify Palau pages and resources on the website</a:t>
            </a:r>
          </a:p>
          <a:p>
            <a:pPr marL="34290" indent="0">
              <a:buFont typeface="+mj-lt"/>
              <a:buNone/>
            </a:pPr>
            <a:endParaRPr lang="en-US" dirty="0"/>
          </a:p>
          <a:p>
            <a:pPr marL="34290" indent="0">
              <a:buFont typeface="+mj-lt"/>
              <a:buNone/>
            </a:pPr>
            <a:r>
              <a:rPr lang="en-US" dirty="0"/>
              <a:t>The next three days of the Palau workshop also provide a demonstration of how the training could be delivered by trainers in future events.</a:t>
            </a:r>
          </a:p>
          <a:p>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4</a:t>
            </a:fld>
            <a:endParaRPr lang="en-NZ" dirty="0"/>
          </a:p>
        </p:txBody>
      </p:sp>
    </p:spTree>
    <p:extLst>
      <p:ext uri="{BB962C8B-B14F-4D97-AF65-F5344CB8AC3E}">
        <p14:creationId xmlns:p14="http://schemas.microsoft.com/office/powerpoint/2010/main" val="342385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dirty="0"/>
          </a:p>
        </p:txBody>
      </p:sp>
      <p:sp>
        <p:nvSpPr>
          <p:cNvPr id="3" name="Notes Placeholder 2"/>
          <p:cNvSpPr>
            <a:spLocks noGrp="1"/>
          </p:cNvSpPr>
          <p:nvPr>
            <p:ph type="body" idx="1"/>
          </p:nvPr>
        </p:nvSpPr>
        <p:spPr/>
        <p:txBody>
          <a:bodyPr/>
          <a:lstStyle/>
          <a:p>
            <a:r>
              <a:rPr lang="en-US" dirty="0"/>
              <a:t>A short Youtube video that introduces the programme</a:t>
            </a:r>
          </a:p>
          <a:p>
            <a:r>
              <a:rPr lang="en-NZ" dirty="0"/>
              <a:t>https://www.youtube.com/watch?v=AU4hkzhE6PA&amp;t=4s</a:t>
            </a:r>
          </a:p>
        </p:txBody>
      </p:sp>
      <p:sp>
        <p:nvSpPr>
          <p:cNvPr id="4" name="Slide Number Placeholder 3"/>
          <p:cNvSpPr>
            <a:spLocks noGrp="1"/>
          </p:cNvSpPr>
          <p:nvPr>
            <p:ph type="sldNum" sz="quarter" idx="5"/>
          </p:nvPr>
        </p:nvSpPr>
        <p:spPr/>
        <p:txBody>
          <a:bodyPr/>
          <a:lstStyle/>
          <a:p>
            <a:fld id="{C6539446-6953-447E-A4E3-E7CFBF870046}" type="slidenum">
              <a:rPr lang="en-NZ" smtClean="0"/>
              <a:t>8</a:t>
            </a:fld>
            <a:endParaRPr lang="en-NZ" dirty="0"/>
          </a:p>
        </p:txBody>
      </p:sp>
    </p:spTree>
    <p:extLst>
      <p:ext uri="{BB962C8B-B14F-4D97-AF65-F5344CB8AC3E}">
        <p14:creationId xmlns:p14="http://schemas.microsoft.com/office/powerpoint/2010/main" val="2151258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CE480-EADF-2108-A0F1-31AABF9FFC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5F2ED8-6EE6-27AD-D360-11AE7617CEF6}"/>
              </a:ext>
            </a:extLst>
          </p:cNvPr>
          <p:cNvSpPr>
            <a:spLocks noGrp="1" noRot="1" noChangeAspect="1"/>
          </p:cNvSpPr>
          <p:nvPr>
            <p:ph type="sldImg"/>
          </p:nvPr>
        </p:nvSpPr>
        <p:spPr/>
        <p:txBody>
          <a:bodyPr/>
          <a:lstStyle/>
          <a:p>
            <a:endParaRPr lang="en-NZ" dirty="0"/>
          </a:p>
        </p:txBody>
      </p:sp>
      <p:sp>
        <p:nvSpPr>
          <p:cNvPr id="3" name="Notes Placeholder 2">
            <a:extLst>
              <a:ext uri="{FF2B5EF4-FFF2-40B4-BE49-F238E27FC236}">
                <a16:creationId xmlns:a16="http://schemas.microsoft.com/office/drawing/2014/main" id="{FD0252A8-95D3-9B53-C067-43632CAFA6F7}"/>
              </a:ext>
            </a:extLst>
          </p:cNvPr>
          <p:cNvSpPr>
            <a:spLocks noGrp="1"/>
          </p:cNvSpPr>
          <p:nvPr>
            <p:ph type="body" idx="1"/>
          </p:nvPr>
        </p:nvSpPr>
        <p:spPr/>
        <p:txBody>
          <a:bodyPr/>
          <a:lstStyle/>
          <a:p>
            <a:r>
              <a:rPr lang="en-US" dirty="0"/>
              <a:t>The Palau seabird monitoring project is part of the Pacific </a:t>
            </a:r>
            <a:r>
              <a:rPr lang="en-US" dirty="0" err="1"/>
              <a:t>BioScapes</a:t>
            </a:r>
            <a:r>
              <a:rPr lang="en-US" dirty="0"/>
              <a:t> </a:t>
            </a:r>
            <a:r>
              <a:rPr lang="en-US" dirty="0" err="1"/>
              <a:t>programme</a:t>
            </a:r>
            <a:r>
              <a:rPr lang="en-US" dirty="0"/>
              <a:t>. </a:t>
            </a:r>
          </a:p>
          <a:p>
            <a:r>
              <a:rPr lang="en-US" dirty="0"/>
              <a:t>The project purpose is to deliver a seabird monitoring training in Palau for government agencies and NGOs, CSOs and tourism operators which are either working on seabirds or have field capacity and interest to do so.</a:t>
            </a:r>
          </a:p>
          <a:p>
            <a:r>
              <a:rPr lang="en-US" dirty="0"/>
              <a:t>The project contributes to the implementation of Pacific </a:t>
            </a:r>
            <a:r>
              <a:rPr lang="en-US" dirty="0" err="1"/>
              <a:t>BioScapes</a:t>
            </a:r>
            <a:r>
              <a:rPr lang="en-US" dirty="0"/>
              <a:t>’ Activity 2.1.5: Increase site level management capacity of Palau’s Protected Areas Network (PAN). </a:t>
            </a:r>
            <a:endParaRPr lang="en-NZ" dirty="0"/>
          </a:p>
        </p:txBody>
      </p:sp>
      <p:sp>
        <p:nvSpPr>
          <p:cNvPr id="4" name="Slide Number Placeholder 3">
            <a:extLst>
              <a:ext uri="{FF2B5EF4-FFF2-40B4-BE49-F238E27FC236}">
                <a16:creationId xmlns:a16="http://schemas.microsoft.com/office/drawing/2014/main" id="{7CA55537-3F03-5D4F-4AF0-12EB36B8D687}"/>
              </a:ext>
            </a:extLst>
          </p:cNvPr>
          <p:cNvSpPr>
            <a:spLocks noGrp="1"/>
          </p:cNvSpPr>
          <p:nvPr>
            <p:ph type="sldNum" sz="quarter" idx="5"/>
          </p:nvPr>
        </p:nvSpPr>
        <p:spPr/>
        <p:txBody>
          <a:bodyPr/>
          <a:lstStyle/>
          <a:p>
            <a:fld id="{C6539446-6953-447E-A4E3-E7CFBF870046}" type="slidenum">
              <a:rPr lang="en-NZ" smtClean="0"/>
              <a:t>9</a:t>
            </a:fld>
            <a:endParaRPr lang="en-NZ" dirty="0"/>
          </a:p>
        </p:txBody>
      </p:sp>
    </p:spTree>
    <p:extLst>
      <p:ext uri="{BB962C8B-B14F-4D97-AF65-F5344CB8AC3E}">
        <p14:creationId xmlns:p14="http://schemas.microsoft.com/office/powerpoint/2010/main" val="2430614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dirty="0"/>
          </a:p>
        </p:txBody>
      </p:sp>
      <p:sp>
        <p:nvSpPr>
          <p:cNvPr id="3" name="Notes Placeholder 2"/>
          <p:cNvSpPr>
            <a:spLocks noGrp="1"/>
          </p:cNvSpPr>
          <p:nvPr>
            <p:ph type="body" idx="1"/>
          </p:nvPr>
        </p:nvSpPr>
        <p:spPr/>
        <p:txBody>
          <a:bodyPr/>
          <a:lstStyle/>
          <a:p>
            <a:r>
              <a:rPr lang="en-NZ" dirty="0"/>
              <a:t>Many of the resources that support the workshop this week are derived from the Pacific </a:t>
            </a:r>
            <a:r>
              <a:rPr lang="en-US" dirty="0"/>
              <a:t>Seabirds Survey and Monitoring Manual, which was developed by SPREP for anyone in the region to use.</a:t>
            </a:r>
          </a:p>
          <a:p>
            <a:r>
              <a:rPr lang="en-US" dirty="0"/>
              <a:t>These are links to the pdf of the manual on the SPREP website, and the website developed for this workshop.</a:t>
            </a:r>
          </a:p>
          <a:p>
            <a:r>
              <a:rPr lang="en-US" dirty="0"/>
              <a:t>We will use the website for much of today’s workshop.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[skip to website] https://seabirds.pacificbiosecurity.co.nz/</a:t>
            </a:r>
          </a:p>
          <a:p>
            <a:r>
              <a:rPr lang="en-US" dirty="0"/>
              <a:t>The manual has five parts, as outlined in the webpage heading:</a:t>
            </a:r>
          </a:p>
          <a:p>
            <a:pPr marL="228600" indent="-228600">
              <a:buFont typeface="+mj-lt"/>
              <a:buAutoNum type="arabicPeriod"/>
            </a:pPr>
            <a:r>
              <a:rPr lang="en-US" dirty="0"/>
              <a:t>An introduction to seabirds of the Pacific; </a:t>
            </a:r>
          </a:p>
          <a:p>
            <a:pPr marL="228600" indent="-228600">
              <a:buFont typeface="+mj-lt"/>
              <a:buAutoNum type="arabicPeriod"/>
            </a:pPr>
            <a:r>
              <a:rPr lang="en-US" dirty="0"/>
              <a:t>An introduction to different types of tools for surveying; </a:t>
            </a:r>
          </a:p>
          <a:p>
            <a:pPr marL="228600" indent="-228600">
              <a:buFont typeface="+mj-lt"/>
              <a:buAutoNum type="arabicPeriod"/>
            </a:pPr>
            <a:r>
              <a:rPr lang="en-US" dirty="0"/>
              <a:t>Measurement metrics for monitoring</a:t>
            </a:r>
          </a:p>
          <a:p>
            <a:pPr marL="228600" indent="-228600">
              <a:buFont typeface="+mj-lt"/>
              <a:buAutoNum type="arabicPeriod"/>
            </a:pPr>
            <a:r>
              <a:rPr lang="en-US" dirty="0"/>
              <a:t>Managing data to support conservation</a:t>
            </a:r>
          </a:p>
          <a:p>
            <a:pPr marL="228600" indent="-228600">
              <a:buFont typeface="+mj-lt"/>
              <a:buAutoNum type="arabicPeriod"/>
            </a:pPr>
            <a:r>
              <a:rPr lang="en-US" dirty="0"/>
              <a:t>And links to some additional some resources.</a:t>
            </a:r>
          </a:p>
          <a:p>
            <a:endParaRPr lang="en-US" dirty="0"/>
          </a:p>
          <a:p>
            <a:r>
              <a:rPr lang="en-US" dirty="0"/>
              <a:t>There is also a link to Palau workshop resources (which has the presentations and other resources to support training in Palau), and an Acknowledgments section.</a:t>
            </a:r>
          </a:p>
          <a:p>
            <a:r>
              <a:rPr lang="en-US" dirty="0"/>
              <a:t>All sections that are numbered are found in the Manual itself, and sections that don’t have numbers are those that we have created for the workshop.</a:t>
            </a:r>
          </a:p>
          <a:p>
            <a:r>
              <a:rPr lang="en-US" dirty="0"/>
              <a:t>For example, in part 1 we have added a section on Seabirds of Palau, specially for this workshop.</a:t>
            </a:r>
          </a:p>
          <a:p>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10</a:t>
            </a:fld>
            <a:endParaRPr lang="en-NZ" dirty="0"/>
          </a:p>
        </p:txBody>
      </p:sp>
    </p:spTree>
    <p:extLst>
      <p:ext uri="{BB962C8B-B14F-4D97-AF65-F5344CB8AC3E}">
        <p14:creationId xmlns:p14="http://schemas.microsoft.com/office/powerpoint/2010/main" val="1415677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dirty="0"/>
          </a:p>
        </p:txBody>
      </p:sp>
      <p:sp>
        <p:nvSpPr>
          <p:cNvPr id="3" name="Notes Placeholder 2"/>
          <p:cNvSpPr>
            <a:spLocks noGrp="1"/>
          </p:cNvSpPr>
          <p:nvPr>
            <p:ph type="body" idx="1"/>
          </p:nvPr>
        </p:nvSpPr>
        <p:spPr/>
        <p:txBody>
          <a:bodyPr/>
          <a:lstStyle/>
          <a:p>
            <a:r>
              <a:rPr lang="en-US" dirty="0"/>
              <a:t>[skip to website] https://seabirds.pacificbiosecurity.co.nz/index.php?page=workshop-resources</a:t>
            </a:r>
          </a:p>
          <a:p>
            <a:r>
              <a:rPr lang="en-US" dirty="0"/>
              <a:t>The Palau workshop resources section of the website provides you with the materials needed to run a three-day training event on seabird monitoring. </a:t>
            </a:r>
          </a:p>
          <a:p>
            <a:r>
              <a:rPr lang="en-US" dirty="0"/>
              <a:t>All the materials are downloadable and editable, so you can tailor them to the needs of specific groups or if your training needs change in the future.</a:t>
            </a:r>
          </a:p>
          <a:p>
            <a:endParaRPr lang="en-US" dirty="0"/>
          </a:p>
          <a:p>
            <a:r>
              <a:rPr lang="en-US" dirty="0"/>
              <a:t>Use the rest of the website to find additional reference materials you might need if you want to tailor your workshop to specific needs. </a:t>
            </a:r>
          </a:p>
          <a:p>
            <a:r>
              <a:rPr lang="en-US" dirty="0"/>
              <a:t>You can use the search function at the top of the page to find specific items. </a:t>
            </a:r>
          </a:p>
          <a:p>
            <a:r>
              <a:rPr lang="en-US" dirty="0"/>
              <a:t>If there is something else that you need to deliver your training event, check the Seabirds Survey and Monitoring Manual.</a:t>
            </a:r>
          </a:p>
          <a:p>
            <a:endParaRPr lang="en-US" dirty="0"/>
          </a:p>
          <a:p>
            <a:r>
              <a:rPr lang="en-US" dirty="0"/>
              <a:t>You can browse through the website using the links at the bottom of each page or read specific Parts and their Sections using the links at the top of the page.</a:t>
            </a:r>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11</a:t>
            </a:fld>
            <a:endParaRPr lang="en-NZ" dirty="0"/>
          </a:p>
        </p:txBody>
      </p:sp>
    </p:spTree>
    <p:extLst>
      <p:ext uri="{BB962C8B-B14F-4D97-AF65-F5344CB8AC3E}">
        <p14:creationId xmlns:p14="http://schemas.microsoft.com/office/powerpoint/2010/main" val="40227773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dirty="0"/>
          </a:p>
        </p:txBody>
      </p:sp>
      <p:sp>
        <p:nvSpPr>
          <p:cNvPr id="3" name="Notes Placeholder 2"/>
          <p:cNvSpPr>
            <a:spLocks noGrp="1"/>
          </p:cNvSpPr>
          <p:nvPr>
            <p:ph type="body" idx="1"/>
          </p:nvPr>
        </p:nvSpPr>
        <p:spPr/>
        <p:txBody>
          <a:bodyPr/>
          <a:lstStyle/>
          <a:p>
            <a:r>
              <a:rPr lang="en-US" dirty="0"/>
              <a:t>The workshop covers all parts of the Manual at a high level.</a:t>
            </a:r>
          </a:p>
          <a:p>
            <a:r>
              <a:rPr lang="en-NZ" sz="2400" dirty="0"/>
              <a:t>Day 1 covers Parts 1-3 which includes </a:t>
            </a:r>
          </a:p>
          <a:p>
            <a:pPr lvl="1"/>
            <a:r>
              <a:rPr lang="en-US" dirty="0"/>
              <a:t>an Introduction to seabirds</a:t>
            </a:r>
          </a:p>
          <a:p>
            <a:pPr lvl="1"/>
            <a:r>
              <a:rPr lang="en-NZ" dirty="0"/>
              <a:t>Survey tools &amp; types and </a:t>
            </a:r>
          </a:p>
          <a:p>
            <a:pPr lvl="1"/>
            <a:r>
              <a:rPr lang="en-NZ" dirty="0"/>
              <a:t>Measurement &amp; monitoring</a:t>
            </a:r>
          </a:p>
          <a:p>
            <a:r>
              <a:rPr lang="en-NZ" sz="2400" dirty="0"/>
              <a:t>Day 2 is a practical day to practice identifying seabirds and using survey tools</a:t>
            </a:r>
          </a:p>
          <a:p>
            <a:r>
              <a:rPr lang="en-NZ" sz="2400" dirty="0"/>
              <a:t>Day 3 </a:t>
            </a:r>
            <a:r>
              <a:rPr lang="en-US" sz="2400" dirty="0"/>
              <a:t>is intended to review the practical work and covers the last two parts of the Manual</a:t>
            </a:r>
          </a:p>
          <a:p>
            <a:pPr lvl="1"/>
            <a:r>
              <a:rPr lang="en-US" dirty="0"/>
              <a:t>Managing data and </a:t>
            </a:r>
          </a:p>
          <a:p>
            <a:pPr lvl="1"/>
            <a:r>
              <a:rPr lang="en-US" dirty="0"/>
              <a:t>Resources</a:t>
            </a:r>
            <a:endParaRPr lang="en-NZ" dirty="0"/>
          </a:p>
          <a:p>
            <a:r>
              <a:rPr lang="en-NZ" dirty="0"/>
              <a:t>Read the slide and [skip to website] https://seabirds.pacificbiosecurity.co.nz/index.php?page=workshop-resources#three-day</a:t>
            </a:r>
          </a:p>
          <a:p>
            <a:r>
              <a:rPr lang="en-NZ" dirty="0"/>
              <a:t>The workshop resources web page has an outline of the topics and timings together with supporting materials and links to the relevant sections of the Manual.</a:t>
            </a:r>
          </a:p>
          <a:p>
            <a:r>
              <a:rPr lang="en-NZ" dirty="0"/>
              <a:t> </a:t>
            </a:r>
          </a:p>
        </p:txBody>
      </p:sp>
      <p:sp>
        <p:nvSpPr>
          <p:cNvPr id="4" name="Slide Number Placeholder 3"/>
          <p:cNvSpPr>
            <a:spLocks noGrp="1"/>
          </p:cNvSpPr>
          <p:nvPr>
            <p:ph type="sldNum" sz="quarter" idx="5"/>
          </p:nvPr>
        </p:nvSpPr>
        <p:spPr/>
        <p:txBody>
          <a:bodyPr/>
          <a:lstStyle/>
          <a:p>
            <a:fld id="{C6539446-6953-447E-A4E3-E7CFBF870046}" type="slidenum">
              <a:rPr lang="en-NZ" smtClean="0"/>
              <a:t>12</a:t>
            </a:fld>
            <a:endParaRPr lang="en-NZ" dirty="0"/>
          </a:p>
        </p:txBody>
      </p:sp>
    </p:spTree>
    <p:extLst>
      <p:ext uri="{BB962C8B-B14F-4D97-AF65-F5344CB8AC3E}">
        <p14:creationId xmlns:p14="http://schemas.microsoft.com/office/powerpoint/2010/main" val="23727930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water3"/>
          <p:cNvSpPr/>
          <p:nvPr/>
        </p:nvSpPr>
        <p:spPr bwMode="gray">
          <a:xfrm>
            <a:off x="1914" y="5243130"/>
            <a:ext cx="9141714" cy="1614871"/>
          </a:xfrm>
          <a:prstGeom prst="rect">
            <a:avLst/>
          </a:prstGeom>
          <a:gradFill>
            <a:gsLst>
              <a:gs pos="833">
                <a:schemeClr val="accent2">
                  <a:lumMod val="60000"/>
                  <a:lumOff val="40000"/>
                  <a:alpha val="38000"/>
                </a:schemeClr>
              </a:gs>
              <a:gs pos="23000">
                <a:schemeClr val="accent2">
                  <a:lumMod val="60000"/>
                  <a:lumOff val="40000"/>
                </a:schemeClr>
              </a:gs>
              <a:gs pos="100000">
                <a:schemeClr val="accent2">
                  <a:lumMod val="20000"/>
                  <a:lumOff val="80000"/>
                  <a:alpha val="89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dirty="0"/>
          </a:p>
        </p:txBody>
      </p:sp>
      <p:sp>
        <p:nvSpPr>
          <p:cNvPr id="5" name="sky"/>
          <p:cNvSpPr/>
          <p:nvPr/>
        </p:nvSpPr>
        <p:spPr bwMode="white">
          <a:xfrm>
            <a:off x="1914" y="0"/>
            <a:ext cx="9141714" cy="5334000"/>
          </a:xfrm>
          <a:prstGeom prst="rect">
            <a:avLst/>
          </a:prstGeom>
          <a:gradFill>
            <a:gsLst>
              <a:gs pos="0">
                <a:schemeClr val="accent2">
                  <a:lumMod val="60000"/>
                  <a:lumOff val="40000"/>
                  <a:alpha val="80000"/>
                </a:schemeClr>
              </a:gs>
              <a:gs pos="99000">
                <a:schemeClr val="accent2">
                  <a:lumMod val="20000"/>
                  <a:lumOff val="80000"/>
                  <a:alpha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dirty="0"/>
          </a:p>
        </p:txBody>
      </p:sp>
      <p:pic>
        <p:nvPicPr>
          <p:cNvPr id="6" name="water2"/>
          <p:cNvPicPr>
            <a:picLocks noChangeAspect="1"/>
          </p:cNvPicPr>
          <p:nvPr/>
        </p:nvPicPr>
        <p:blipFill rotWithShape="1">
          <a:blip r:embed="rId2" cstate="print">
            <a:extLst>
              <a:ext uri="{28A0092B-C50C-407E-A947-70E740481C1C}">
                <a14:useLocalDpi xmlns:a14="http://schemas.microsoft.com/office/drawing/2010/main" val="0"/>
              </a:ext>
            </a:extLst>
          </a:blip>
          <a:srcRect l="2674" r="9901"/>
          <a:stretch/>
        </p:blipFill>
        <p:spPr bwMode="ltGray">
          <a:xfrm>
            <a:off x="-1069" y="5497898"/>
            <a:ext cx="9141714" cy="463209"/>
          </a:xfrm>
          <a:prstGeom prst="rect">
            <a:avLst/>
          </a:prstGeom>
          <a:noFill/>
          <a:ln>
            <a:noFill/>
          </a:ln>
        </p:spPr>
      </p:pic>
      <p:pic>
        <p:nvPicPr>
          <p:cNvPr id="7" name="water1"/>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l="6218" r="6356"/>
          <a:stretch/>
        </p:blipFill>
        <p:spPr bwMode="gray">
          <a:xfrm flipH="1">
            <a:off x="-1069" y="5221111"/>
            <a:ext cx="9141714" cy="268288"/>
          </a:xfrm>
          <a:prstGeom prst="rect">
            <a:avLst/>
          </a:prstGeom>
          <a:noFill/>
          <a:ln>
            <a:noFill/>
          </a:ln>
        </p:spPr>
      </p:pic>
      <p:sp>
        <p:nvSpPr>
          <p:cNvPr id="2" name="Title 1"/>
          <p:cNvSpPr>
            <a:spLocks noGrp="1"/>
          </p:cNvSpPr>
          <p:nvPr>
            <p:ph type="ctrTitle"/>
          </p:nvPr>
        </p:nvSpPr>
        <p:spPr>
          <a:xfrm>
            <a:off x="979404" y="1309047"/>
            <a:ext cx="7202092" cy="2667000"/>
          </a:xfrm>
        </p:spPr>
        <p:txBody>
          <a:bodyPr anchor="b">
            <a:noAutofit/>
          </a:bodyPr>
          <a:lstStyle>
            <a:lvl1pPr algn="ctr">
              <a:defRPr sz="4500"/>
            </a:lvl1pPr>
          </a:lstStyle>
          <a:p>
            <a:r>
              <a:rPr lang="en-US"/>
              <a:t>Click to edit Master title style</a:t>
            </a:r>
            <a:endParaRPr/>
          </a:p>
        </p:txBody>
      </p:sp>
      <p:sp>
        <p:nvSpPr>
          <p:cNvPr id="3" name="Subtitle 2"/>
          <p:cNvSpPr>
            <a:spLocks noGrp="1"/>
          </p:cNvSpPr>
          <p:nvPr>
            <p:ph type="subTitle" idx="1"/>
          </p:nvPr>
        </p:nvSpPr>
        <p:spPr>
          <a:xfrm>
            <a:off x="979404" y="4038600"/>
            <a:ext cx="7200900" cy="990600"/>
          </a:xfrm>
          <a:prstGeom prst="rect">
            <a:avLst/>
          </a:prstGeom>
        </p:spPr>
        <p:txBody>
          <a:bodyPr>
            <a:normAutofit/>
          </a:bodyPr>
          <a:lstStyle>
            <a:lvl1pPr marL="0" indent="0" algn="ctr">
              <a:spcBef>
                <a:spcPts val="0"/>
              </a:spcBef>
              <a:buNone/>
              <a:defRPr sz="1600" cap="none" baseline="0">
                <a:solidFill>
                  <a:schemeClr val="accent2">
                    <a:lumMod val="7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dirty="0"/>
              <a:t>Click to edit Master subtitle style</a:t>
            </a:r>
            <a:endParaRPr dirty="0"/>
          </a:p>
        </p:txBody>
      </p:sp>
    </p:spTree>
    <p:extLst>
      <p:ext uri="{BB962C8B-B14F-4D97-AF65-F5344CB8AC3E}">
        <p14:creationId xmlns:p14="http://schemas.microsoft.com/office/powerpoint/2010/main" val="2942361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a:xfrm>
            <a:off x="577969" y="1171635"/>
            <a:ext cx="8031191" cy="487417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5F4E5243-F52A-4D37-9694-EB26C6C31910}" type="datetime1">
              <a:rPr lang="en-US"/>
              <a:t>8/3/2026</a:t>
            </a:fld>
            <a:endParaRPr dirty="0"/>
          </a:p>
        </p:txBody>
      </p:sp>
      <p:sp>
        <p:nvSpPr>
          <p:cNvPr id="6" name="Slide Number Placeholder 5"/>
          <p:cNvSpPr>
            <a:spLocks noGrp="1"/>
          </p:cNvSpPr>
          <p:nvPr>
            <p:ph type="sldNum" sz="quarter" idx="12"/>
          </p:nvPr>
        </p:nvSpPr>
        <p:spPr/>
        <p:txBody>
          <a:bodyPr/>
          <a:lstStyle/>
          <a:p>
            <a:fld id="{4FAB73BC-B049-4115-A692-8D63A059BFB8}" type="slidenum">
              <a:rPr/>
              <a:t>‹#›</a:t>
            </a:fld>
            <a:endParaRPr dirty="0"/>
          </a:p>
        </p:txBody>
      </p:sp>
    </p:spTree>
    <p:extLst>
      <p:ext uri="{BB962C8B-B14F-4D97-AF65-F5344CB8AC3E}">
        <p14:creationId xmlns:p14="http://schemas.microsoft.com/office/powerpoint/2010/main" val="3536256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4638"/>
            <a:ext cx="1971675" cy="544036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628650" y="274638"/>
            <a:ext cx="5800725" cy="544036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3A77B6E1-634A-48DC-9E8B-D894023267EF}" type="datetime1">
              <a:rPr lang="en-US"/>
              <a:t>8/3/2026</a:t>
            </a:fld>
            <a:endParaRPr dirty="0"/>
          </a:p>
        </p:txBody>
      </p:sp>
      <p:sp>
        <p:nvSpPr>
          <p:cNvPr id="6" name="Slide Number Placeholder 5"/>
          <p:cNvSpPr>
            <a:spLocks noGrp="1"/>
          </p:cNvSpPr>
          <p:nvPr>
            <p:ph type="sldNum" sz="quarter" idx="12"/>
          </p:nvPr>
        </p:nvSpPr>
        <p:spPr/>
        <p:txBody>
          <a:bodyPr/>
          <a:lstStyle/>
          <a:p>
            <a:fld id="{4FAB73BC-B049-4115-A692-8D63A059BFB8}" type="slidenum">
              <a:rPr/>
              <a:t>‹#›</a:t>
            </a:fld>
            <a:endParaRPr dirty="0"/>
          </a:p>
        </p:txBody>
      </p:sp>
    </p:spTree>
    <p:extLst>
      <p:ext uri="{BB962C8B-B14F-4D97-AF65-F5344CB8AC3E}">
        <p14:creationId xmlns:p14="http://schemas.microsoft.com/office/powerpoint/2010/main" val="1358651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dirty="0"/>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7B2D3E9E-A95C-48F2-B4BF-A71542E0BE9A}" type="datetime1">
              <a:rPr lang="en-US"/>
              <a:t>8/3/2026</a:t>
            </a:fld>
            <a:endParaRPr dirty="0"/>
          </a:p>
        </p:txBody>
      </p:sp>
      <p:sp>
        <p:nvSpPr>
          <p:cNvPr id="6" name="Slide Number Placeholder 5"/>
          <p:cNvSpPr>
            <a:spLocks noGrp="1"/>
          </p:cNvSpPr>
          <p:nvPr>
            <p:ph type="sldNum" sz="quarter" idx="12"/>
          </p:nvPr>
        </p:nvSpPr>
        <p:spPr/>
        <p:txBody>
          <a:bodyPr/>
          <a:lstStyle/>
          <a:p>
            <a:fld id="{4FAB73BC-B049-4115-A692-8D63A059BFB8}" type="slidenum">
              <a:rPr/>
              <a:t>‹#›</a:t>
            </a:fld>
            <a:endParaRPr dirty="0"/>
          </a:p>
        </p:txBody>
      </p:sp>
      <p:sp>
        <p:nvSpPr>
          <p:cNvPr id="8" name="Text Placeholder 2">
            <a:extLst>
              <a:ext uri="{FF2B5EF4-FFF2-40B4-BE49-F238E27FC236}">
                <a16:creationId xmlns:a16="http://schemas.microsoft.com/office/drawing/2014/main" id="{0ACE8C0A-01A2-CFC3-484F-245DCC429BE3}"/>
              </a:ext>
            </a:extLst>
          </p:cNvPr>
          <p:cNvSpPr>
            <a:spLocks noGrp="1"/>
          </p:cNvSpPr>
          <p:nvPr>
            <p:ph idx="1" hasCustomPrompt="1"/>
          </p:nvPr>
        </p:nvSpPr>
        <p:spPr>
          <a:xfrm>
            <a:off x="577969" y="1171635"/>
            <a:ext cx="8031191" cy="4874178"/>
          </a:xfrm>
          <a:prstGeom prst="rect">
            <a:avLst/>
          </a:prstGeom>
        </p:spPr>
        <p:txBody>
          <a:bodyPr vert="horz" lIns="91440" tIns="45720" rIns="91440" bIns="45720" rtlCol="0">
            <a:normAutofit/>
          </a:bodyPr>
          <a:lstStyle>
            <a:lvl1pPr marL="288000">
              <a:defRPr/>
            </a:lvl1pPr>
            <a:lvl2pPr>
              <a:defRPr sz="2600"/>
            </a:lvl2pPr>
            <a:lvl3pPr>
              <a:defRPr sz="2400"/>
            </a:lvl3pPr>
            <a:lvl4pPr>
              <a:defRPr sz="2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05082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sky"/>
          <p:cNvSpPr/>
          <p:nvPr/>
        </p:nvSpPr>
        <p:spPr>
          <a:xfrm>
            <a:off x="1914" y="-1"/>
            <a:ext cx="9141714" cy="6858002"/>
          </a:xfrm>
          <a:prstGeom prst="rect">
            <a:avLst/>
          </a:prstGeom>
          <a:gradFill>
            <a:gsLst>
              <a:gs pos="0">
                <a:schemeClr val="accent2">
                  <a:lumMod val="60000"/>
                  <a:lumOff val="40000"/>
                  <a:alpha val="80000"/>
                </a:schemeClr>
              </a:gs>
              <a:gs pos="99000">
                <a:schemeClr val="accent2">
                  <a:lumMod val="20000"/>
                  <a:lumOff val="80000"/>
                  <a:alpha val="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17220" rtlCol="0" anchor="ctr"/>
          <a:lstStyle/>
          <a:p>
            <a:pPr algn="ctr"/>
            <a:endParaRPr sz="1350" dirty="0"/>
          </a:p>
        </p:txBody>
      </p:sp>
      <p:sp>
        <p:nvSpPr>
          <p:cNvPr id="2" name="Title 1"/>
          <p:cNvSpPr>
            <a:spLocks noGrp="1"/>
          </p:cNvSpPr>
          <p:nvPr>
            <p:ph type="title"/>
          </p:nvPr>
        </p:nvSpPr>
        <p:spPr>
          <a:xfrm>
            <a:off x="970360" y="1309047"/>
            <a:ext cx="7200939" cy="2667000"/>
          </a:xfrm>
        </p:spPr>
        <p:txBody>
          <a:bodyPr anchor="b">
            <a:normAutofit/>
          </a:bodyPr>
          <a:lstStyle>
            <a:lvl1pPr algn="ctr">
              <a:defRPr sz="4500" b="0"/>
            </a:lvl1pPr>
          </a:lstStyle>
          <a:p>
            <a:r>
              <a:rPr lang="en-US"/>
              <a:t>Click to edit Master title style</a:t>
            </a:r>
            <a:endParaRPr/>
          </a:p>
        </p:txBody>
      </p:sp>
      <p:sp>
        <p:nvSpPr>
          <p:cNvPr id="3" name="Text Placeholder 2"/>
          <p:cNvSpPr>
            <a:spLocks noGrp="1"/>
          </p:cNvSpPr>
          <p:nvPr>
            <p:ph type="body" idx="1"/>
          </p:nvPr>
        </p:nvSpPr>
        <p:spPr>
          <a:xfrm>
            <a:off x="970360" y="4038600"/>
            <a:ext cx="7200900" cy="1143000"/>
          </a:xfrm>
          <a:prstGeom prst="rect">
            <a:avLst/>
          </a:prstGeom>
        </p:spPr>
        <p:txBody>
          <a:bodyPr anchor="t">
            <a:normAutofit/>
          </a:bodyPr>
          <a:lstStyle>
            <a:lvl1pPr marL="0" indent="0" algn="ctr">
              <a:spcBef>
                <a:spcPts val="0"/>
              </a:spcBef>
              <a:buNone/>
              <a:defRPr sz="1500" cap="all" baseline="0">
                <a:solidFill>
                  <a:schemeClr val="accent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A50F84E2-2D7A-43CF-AC90-352A289A783A}" type="datetime1">
              <a:rPr lang="en-US"/>
              <a:t>8/3/2026</a:t>
            </a:fld>
            <a:endParaRPr dirty="0"/>
          </a:p>
        </p:txBody>
      </p:sp>
      <p:sp>
        <p:nvSpPr>
          <p:cNvPr id="6" name="Slide Number Placeholder 5"/>
          <p:cNvSpPr>
            <a:spLocks noGrp="1"/>
          </p:cNvSpPr>
          <p:nvPr>
            <p:ph type="sldNum" sz="quarter" idx="12"/>
          </p:nvPr>
        </p:nvSpPr>
        <p:spPr/>
        <p:txBody>
          <a:bodyPr/>
          <a:lstStyle/>
          <a:p>
            <a:fld id="{4FAB73BC-B049-4115-A692-8D63A059BFB8}" type="slidenum">
              <a:rPr/>
              <a:t>‹#›</a:t>
            </a:fld>
            <a:endParaRPr dirty="0"/>
          </a:p>
        </p:txBody>
      </p:sp>
    </p:spTree>
    <p:extLst>
      <p:ext uri="{BB962C8B-B14F-4D97-AF65-F5344CB8AC3E}">
        <p14:creationId xmlns:p14="http://schemas.microsoft.com/office/powerpoint/2010/main" val="3043559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Content Placeholder 3"/>
          <p:cNvSpPr>
            <a:spLocks noGrp="1"/>
          </p:cNvSpPr>
          <p:nvPr>
            <p:ph sz="half" idx="2"/>
          </p:nvPr>
        </p:nvSpPr>
        <p:spPr>
          <a:xfrm>
            <a:off x="4709160" y="1572768"/>
            <a:ext cx="3429000" cy="4142232"/>
          </a:xfrm>
          <a:prstGeom prst="rect">
            <a:avLst/>
          </a:prstGeom>
        </p:spPr>
        <p:txBody>
          <a:bodyP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3" name="Content Placeholder 2"/>
          <p:cNvSpPr>
            <a:spLocks noGrp="1"/>
          </p:cNvSpPr>
          <p:nvPr>
            <p:ph sz="half" idx="1"/>
          </p:nvPr>
        </p:nvSpPr>
        <p:spPr>
          <a:xfrm>
            <a:off x="1005840" y="1572768"/>
            <a:ext cx="3429000" cy="4142232"/>
          </a:xfrm>
          <a:prstGeom prst="rect">
            <a:avLst/>
          </a:prstGeom>
        </p:spPr>
        <p:txBody>
          <a:bodyP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F12952B5-7A2F-4CC8-B7CE-9234E21C2837}" type="datetime1">
              <a:rPr lang="en-US"/>
              <a:t>8/3/2026</a:t>
            </a:fld>
            <a:endParaRPr dirty="0"/>
          </a:p>
        </p:txBody>
      </p:sp>
      <p:sp>
        <p:nvSpPr>
          <p:cNvPr id="7" name="Slide Number Placeholder 6"/>
          <p:cNvSpPr>
            <a:spLocks noGrp="1"/>
          </p:cNvSpPr>
          <p:nvPr>
            <p:ph type="sldNum" sz="quarter" idx="12"/>
          </p:nvPr>
        </p:nvSpPr>
        <p:spPr/>
        <p:txBody>
          <a:bodyPr/>
          <a:lstStyle/>
          <a:p>
            <a:fld id="{4FAB73BC-B049-4115-A692-8D63A059BFB8}" type="slidenum">
              <a:rPr/>
              <a:t>‹#›</a:t>
            </a:fld>
            <a:endParaRPr dirty="0"/>
          </a:p>
        </p:txBody>
      </p:sp>
    </p:spTree>
    <p:extLst>
      <p:ext uri="{BB962C8B-B14F-4D97-AF65-F5344CB8AC3E}">
        <p14:creationId xmlns:p14="http://schemas.microsoft.com/office/powerpoint/2010/main" val="4249378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005840" y="1572768"/>
            <a:ext cx="3429000" cy="766588"/>
          </a:xfrm>
          <a:prstGeom prst="rect">
            <a:avLst/>
          </a:prstGeom>
        </p:spPr>
        <p:txBody>
          <a:bodyPr anchor="ctr">
            <a:normAutofit/>
          </a:bodyPr>
          <a:lstStyle>
            <a:lvl1pPr marL="0" indent="0">
              <a:spcBef>
                <a:spcPts val="0"/>
              </a:spcBef>
              <a:buNone/>
              <a:defRPr sz="15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005840" y="2365861"/>
            <a:ext cx="3429000" cy="3349140"/>
          </a:xfrm>
          <a:prstGeom prst="rect">
            <a:avLst/>
          </a:prstGeo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4709160" y="1572768"/>
            <a:ext cx="3429000" cy="766588"/>
          </a:xfrm>
          <a:prstGeom prst="rect">
            <a:avLst/>
          </a:prstGeom>
        </p:spPr>
        <p:txBody>
          <a:bodyPr anchor="ctr">
            <a:normAutofit/>
          </a:bodyPr>
          <a:lstStyle>
            <a:lvl1pPr marL="0" indent="0">
              <a:spcBef>
                <a:spcPts val="0"/>
              </a:spcBef>
              <a:buNone/>
              <a:defRPr sz="15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09160" y="2365861"/>
            <a:ext cx="3429000" cy="3349140"/>
          </a:xfrm>
          <a:prstGeom prst="rect">
            <a:avLst/>
          </a:prstGeo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endParaRPr dirty="0"/>
          </a:p>
        </p:txBody>
      </p:sp>
      <p:sp>
        <p:nvSpPr>
          <p:cNvPr id="7" name="Date Placeholder 6"/>
          <p:cNvSpPr>
            <a:spLocks noGrp="1"/>
          </p:cNvSpPr>
          <p:nvPr>
            <p:ph type="dt" sz="half" idx="10"/>
          </p:nvPr>
        </p:nvSpPr>
        <p:spPr/>
        <p:txBody>
          <a:bodyPr/>
          <a:lstStyle/>
          <a:p>
            <a:fld id="{CE1DA07A-9201-4B4B-BAF2-015AFA30F520}" type="datetime1">
              <a:rPr lang="en-US"/>
              <a:t>8/3/2026</a:t>
            </a:fld>
            <a:endParaRPr dirty="0"/>
          </a:p>
        </p:txBody>
      </p:sp>
      <p:sp>
        <p:nvSpPr>
          <p:cNvPr id="9" name="Slide Number Placeholder 8"/>
          <p:cNvSpPr>
            <a:spLocks noGrp="1"/>
          </p:cNvSpPr>
          <p:nvPr>
            <p:ph type="sldNum" sz="quarter" idx="12"/>
          </p:nvPr>
        </p:nvSpPr>
        <p:spPr/>
        <p:txBody>
          <a:bodyPr/>
          <a:lstStyle/>
          <a:p>
            <a:fld id="{4FAB73BC-B049-4115-A692-8D63A059BFB8}" type="slidenum">
              <a:rPr/>
              <a:t>‹#›</a:t>
            </a:fld>
            <a:endParaRPr dirty="0"/>
          </a:p>
        </p:txBody>
      </p:sp>
    </p:spTree>
    <p:extLst>
      <p:ext uri="{BB962C8B-B14F-4D97-AF65-F5344CB8AC3E}">
        <p14:creationId xmlns:p14="http://schemas.microsoft.com/office/powerpoint/2010/main" val="1072378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endParaRPr dirty="0"/>
          </a:p>
        </p:txBody>
      </p:sp>
      <p:sp>
        <p:nvSpPr>
          <p:cNvPr id="3" name="Date Placeholder 2"/>
          <p:cNvSpPr>
            <a:spLocks noGrp="1"/>
          </p:cNvSpPr>
          <p:nvPr>
            <p:ph type="dt" sz="half" idx="10"/>
          </p:nvPr>
        </p:nvSpPr>
        <p:spPr/>
        <p:txBody>
          <a:bodyPr/>
          <a:lstStyle/>
          <a:p>
            <a:fld id="{73D7E00A-486F-4252-8B1D-E32645521F49}" type="datetime1">
              <a:rPr lang="en-US"/>
              <a:t>8/3/2026</a:t>
            </a:fld>
            <a:endParaRPr dirty="0"/>
          </a:p>
        </p:txBody>
      </p:sp>
      <p:sp>
        <p:nvSpPr>
          <p:cNvPr id="5" name="Slide Number Placeholder 4"/>
          <p:cNvSpPr>
            <a:spLocks noGrp="1"/>
          </p:cNvSpPr>
          <p:nvPr>
            <p:ph type="sldNum" sz="quarter" idx="12"/>
          </p:nvPr>
        </p:nvSpPr>
        <p:spPr/>
        <p:txBody>
          <a:bodyPr/>
          <a:lstStyle/>
          <a:p>
            <a:fld id="{4FAB73BC-B049-4115-A692-8D63A059BFB8}" type="slidenum">
              <a:rPr/>
              <a:t>‹#›</a:t>
            </a:fld>
            <a:endParaRPr dirty="0"/>
          </a:p>
        </p:txBody>
      </p:sp>
    </p:spTree>
    <p:extLst>
      <p:ext uri="{BB962C8B-B14F-4D97-AF65-F5344CB8AC3E}">
        <p14:creationId xmlns:p14="http://schemas.microsoft.com/office/powerpoint/2010/main" val="3681886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sky"/>
          <p:cNvSpPr/>
          <p:nvPr/>
        </p:nvSpPr>
        <p:spPr>
          <a:xfrm>
            <a:off x="1914" y="-1"/>
            <a:ext cx="9141714" cy="6858002"/>
          </a:xfrm>
          <a:prstGeom prst="rect">
            <a:avLst/>
          </a:prstGeom>
          <a:gradFill>
            <a:gsLst>
              <a:gs pos="0">
                <a:schemeClr val="accent2">
                  <a:lumMod val="60000"/>
                  <a:lumOff val="40000"/>
                  <a:alpha val="80000"/>
                </a:schemeClr>
              </a:gs>
              <a:gs pos="99000">
                <a:schemeClr val="accent2">
                  <a:lumMod val="20000"/>
                  <a:lumOff val="80000"/>
                  <a:alpha val="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17220" rtlCol="0" anchor="ctr"/>
          <a:lstStyle/>
          <a:p>
            <a:pPr algn="ctr"/>
            <a:endParaRPr sz="1350" dirty="0"/>
          </a:p>
        </p:txBody>
      </p:sp>
      <p:sp>
        <p:nvSpPr>
          <p:cNvPr id="3" name="Footer Placeholder 2"/>
          <p:cNvSpPr>
            <a:spLocks noGrp="1"/>
          </p:cNvSpPr>
          <p:nvPr>
            <p:ph type="ftr" sz="quarter" idx="11"/>
          </p:nvPr>
        </p:nvSpPr>
        <p:spPr/>
        <p:txBody>
          <a:bodyPr/>
          <a:lstStyle/>
          <a:p>
            <a:r>
              <a:rPr lang="en-US" dirty="0"/>
              <a:t>Add a footer</a:t>
            </a:r>
            <a:endParaRPr dirty="0"/>
          </a:p>
        </p:txBody>
      </p:sp>
      <p:sp>
        <p:nvSpPr>
          <p:cNvPr id="2" name="Date Placeholder 1"/>
          <p:cNvSpPr>
            <a:spLocks noGrp="1"/>
          </p:cNvSpPr>
          <p:nvPr>
            <p:ph type="dt" sz="half" idx="10"/>
          </p:nvPr>
        </p:nvSpPr>
        <p:spPr/>
        <p:txBody>
          <a:bodyPr/>
          <a:lstStyle/>
          <a:p>
            <a:fld id="{8DDF5F92-E675-4B36-9A60-69A962A68675}" type="datetime1">
              <a:rPr lang="en-US"/>
              <a:t>8/3/2026</a:t>
            </a:fld>
            <a:endParaRPr dirty="0"/>
          </a:p>
        </p:txBody>
      </p:sp>
      <p:sp>
        <p:nvSpPr>
          <p:cNvPr id="4" name="Slide Number Placeholder 3"/>
          <p:cNvSpPr>
            <a:spLocks noGrp="1"/>
          </p:cNvSpPr>
          <p:nvPr>
            <p:ph type="sldNum" sz="quarter" idx="12"/>
          </p:nvPr>
        </p:nvSpPr>
        <p:spPr/>
        <p:txBody>
          <a:bodyPr/>
          <a:lstStyle/>
          <a:p>
            <a:fld id="{4FAB73BC-B049-4115-A692-8D63A059BFB8}" type="slidenum">
              <a:rPr/>
              <a:t>‹#›</a:t>
            </a:fld>
            <a:endParaRPr dirty="0"/>
          </a:p>
        </p:txBody>
      </p:sp>
    </p:spTree>
    <p:extLst>
      <p:ext uri="{BB962C8B-B14F-4D97-AF65-F5344CB8AC3E}">
        <p14:creationId xmlns:p14="http://schemas.microsoft.com/office/powerpoint/2010/main" val="492262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610" y="762000"/>
            <a:ext cx="2532850" cy="2743200"/>
          </a:xfrm>
        </p:spPr>
        <p:txBody>
          <a:bodyPr anchor="b">
            <a:normAutofit/>
          </a:bodyPr>
          <a:lstStyle>
            <a:lvl1pPr>
              <a:defRPr sz="2400" b="0"/>
            </a:lvl1pPr>
          </a:lstStyle>
          <a:p>
            <a:r>
              <a:rPr lang="en-US"/>
              <a:t>Click to edit Master title style</a:t>
            </a:r>
            <a:endParaRPr/>
          </a:p>
        </p:txBody>
      </p:sp>
      <p:sp>
        <p:nvSpPr>
          <p:cNvPr id="3" name="Content Placeholder 2"/>
          <p:cNvSpPr>
            <a:spLocks noGrp="1"/>
          </p:cNvSpPr>
          <p:nvPr>
            <p:ph idx="1"/>
          </p:nvPr>
        </p:nvSpPr>
        <p:spPr>
          <a:xfrm>
            <a:off x="570310" y="685800"/>
            <a:ext cx="5143500" cy="4572000"/>
          </a:xfrm>
          <a:prstGeom prst="rect">
            <a:avLst/>
          </a:prstGeom>
        </p:spPr>
        <p:txBody>
          <a:bodyP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095610" y="3554104"/>
            <a:ext cx="2532850" cy="1703696"/>
          </a:xfrm>
          <a:prstGeom prst="rect">
            <a:avLst/>
          </a:prstGeom>
        </p:spPr>
        <p:txBody>
          <a:bodyPr>
            <a:normAutofit/>
          </a:bodyPr>
          <a:lstStyle>
            <a:lvl1pPr marL="0" indent="0">
              <a:lnSpc>
                <a:spcPct val="90000"/>
              </a:lnSpc>
              <a:spcBef>
                <a:spcPts val="600"/>
              </a:spcBef>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AF6E2C9B-5FA2-460D-9BE7-B0812FC2A6FF}" type="datetime1">
              <a:rPr lang="en-US"/>
              <a:t>8/3/2026</a:t>
            </a:fld>
            <a:endParaRPr dirty="0"/>
          </a:p>
        </p:txBody>
      </p:sp>
      <p:sp>
        <p:nvSpPr>
          <p:cNvPr id="7" name="Slide Number Placeholder 6"/>
          <p:cNvSpPr>
            <a:spLocks noGrp="1"/>
          </p:cNvSpPr>
          <p:nvPr>
            <p:ph type="sldNum" sz="quarter" idx="12"/>
          </p:nvPr>
        </p:nvSpPr>
        <p:spPr/>
        <p:txBody>
          <a:bodyPr/>
          <a:lstStyle/>
          <a:p>
            <a:fld id="{4FAB73BC-B049-4115-A692-8D63A059BFB8}" type="slidenum">
              <a:rPr/>
              <a:t>‹#›</a:t>
            </a:fld>
            <a:endParaRPr dirty="0"/>
          </a:p>
        </p:txBody>
      </p:sp>
    </p:spTree>
    <p:extLst>
      <p:ext uri="{BB962C8B-B14F-4D97-AF65-F5344CB8AC3E}">
        <p14:creationId xmlns:p14="http://schemas.microsoft.com/office/powerpoint/2010/main" val="1483897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610" y="762000"/>
            <a:ext cx="2532850" cy="2743200"/>
          </a:xfrm>
        </p:spPr>
        <p:txBody>
          <a:bodyPr anchor="b">
            <a:normAutofit/>
          </a:bodyPr>
          <a:lstStyle>
            <a:lvl1pPr>
              <a:defRPr sz="255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70310" y="685800"/>
            <a:ext cx="5143500" cy="4572000"/>
          </a:xfrm>
          <a:prstGeom prst="rect">
            <a:avLst/>
          </a:prstGeom>
          <a:solidFill>
            <a:schemeClr val="bg1">
              <a:lumMod val="95000"/>
            </a:schemeClr>
          </a:solidFill>
        </p:spPr>
        <p:txBody>
          <a:bodyPr>
            <a:normAutofit/>
          </a:bodyPr>
          <a:lstStyle>
            <a:lvl1pPr marL="0" indent="0" algn="ctr">
              <a:buNone/>
              <a:defRPr sz="18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endParaRPr dirty="0"/>
          </a:p>
        </p:txBody>
      </p:sp>
      <p:sp>
        <p:nvSpPr>
          <p:cNvPr id="4" name="Text Placeholder 3"/>
          <p:cNvSpPr>
            <a:spLocks noGrp="1"/>
          </p:cNvSpPr>
          <p:nvPr>
            <p:ph type="body" sz="half" idx="2"/>
          </p:nvPr>
        </p:nvSpPr>
        <p:spPr>
          <a:xfrm>
            <a:off x="6095610" y="3554104"/>
            <a:ext cx="2532850" cy="1703696"/>
          </a:xfrm>
          <a:prstGeom prst="rect">
            <a:avLst/>
          </a:prstGeom>
        </p:spPr>
        <p:txBody>
          <a:bodyPr>
            <a:normAutofit/>
          </a:bodyPr>
          <a:lstStyle>
            <a:lvl1pPr marL="0" indent="0">
              <a:lnSpc>
                <a:spcPct val="100000"/>
              </a:lnSpc>
              <a:spcBef>
                <a:spcPts val="600"/>
              </a:spcBef>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1D374940-A916-4C8B-9648-02A2D3898F9E}" type="datetime1">
              <a:rPr lang="en-US"/>
              <a:t>8/3/2026</a:t>
            </a:fld>
            <a:endParaRPr dirty="0"/>
          </a:p>
        </p:txBody>
      </p:sp>
      <p:sp>
        <p:nvSpPr>
          <p:cNvPr id="7" name="Slide Number Placeholder 6"/>
          <p:cNvSpPr>
            <a:spLocks noGrp="1"/>
          </p:cNvSpPr>
          <p:nvPr>
            <p:ph type="sldNum" sz="quarter" idx="12"/>
          </p:nvPr>
        </p:nvSpPr>
        <p:spPr/>
        <p:txBody>
          <a:bodyPr/>
          <a:lstStyle/>
          <a:p>
            <a:fld id="{4FAB73BC-B049-4115-A692-8D63A059BFB8}" type="slidenum">
              <a:rPr/>
              <a:t>‹#›</a:t>
            </a:fld>
            <a:endParaRPr dirty="0"/>
          </a:p>
        </p:txBody>
      </p:sp>
    </p:spTree>
    <p:extLst>
      <p:ext uri="{BB962C8B-B14F-4D97-AF65-F5344CB8AC3E}">
        <p14:creationId xmlns:p14="http://schemas.microsoft.com/office/powerpoint/2010/main" val="4216615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ky"/>
          <p:cNvSpPr/>
          <p:nvPr/>
        </p:nvSpPr>
        <p:spPr>
          <a:xfrm>
            <a:off x="1914" y="-1"/>
            <a:ext cx="9141714" cy="6858002"/>
          </a:xfrm>
          <a:prstGeom prst="rect">
            <a:avLst/>
          </a:prstGeom>
          <a:gradFill>
            <a:gsLst>
              <a:gs pos="0">
                <a:schemeClr val="accent2">
                  <a:lumMod val="60000"/>
                  <a:lumOff val="40000"/>
                  <a:alpha val="58000"/>
                </a:schemeClr>
              </a:gs>
              <a:gs pos="88000">
                <a:schemeClr val="accent2">
                  <a:lumMod val="20000"/>
                  <a:lumOff val="80000"/>
                  <a:alpha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17220" rtlCol="0" anchor="ctr"/>
          <a:lstStyle/>
          <a:p>
            <a:pPr algn="ctr"/>
            <a:endParaRPr sz="1350" dirty="0"/>
          </a:p>
        </p:txBody>
      </p:sp>
      <p:sp>
        <p:nvSpPr>
          <p:cNvPr id="8" name="water3"/>
          <p:cNvSpPr/>
          <p:nvPr/>
        </p:nvSpPr>
        <p:spPr bwMode="gray">
          <a:xfrm>
            <a:off x="1914" y="6064102"/>
            <a:ext cx="9141714" cy="793899"/>
          </a:xfrm>
          <a:prstGeom prst="rect">
            <a:avLst/>
          </a:prstGeom>
          <a:gradFill>
            <a:gsLst>
              <a:gs pos="833">
                <a:schemeClr val="accent2">
                  <a:lumMod val="60000"/>
                  <a:lumOff val="40000"/>
                  <a:alpha val="38000"/>
                </a:schemeClr>
              </a:gs>
              <a:gs pos="49000">
                <a:schemeClr val="accent2">
                  <a:lumMod val="60000"/>
                  <a:lumOff val="40000"/>
                </a:schemeClr>
              </a:gs>
              <a:gs pos="100000">
                <a:schemeClr val="accent2">
                  <a:lumMod val="20000"/>
                  <a:lumOff val="80000"/>
                  <a:alpha val="89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dirty="0"/>
          </a:p>
        </p:txBody>
      </p:sp>
      <p:pic>
        <p:nvPicPr>
          <p:cNvPr id="9" name="water2"/>
          <p:cNvPicPr>
            <a:picLocks noChangeAspect="1"/>
          </p:cNvPicPr>
          <p:nvPr userDrawn="1"/>
        </p:nvPicPr>
        <p:blipFill rotWithShape="1">
          <a:blip r:embed="rId13" cstate="print">
            <a:extLst>
              <a:ext uri="{28A0092B-C50C-407E-A947-70E740481C1C}">
                <a14:useLocalDpi xmlns:a14="http://schemas.microsoft.com/office/drawing/2010/main" val="0"/>
              </a:ext>
            </a:extLst>
          </a:blip>
          <a:srcRect l="2674" r="9901"/>
          <a:stretch/>
        </p:blipFill>
        <p:spPr bwMode="white">
          <a:xfrm>
            <a:off x="-1069" y="6256182"/>
            <a:ext cx="9141714" cy="463209"/>
          </a:xfrm>
          <a:prstGeom prst="rect">
            <a:avLst/>
          </a:prstGeom>
          <a:noFill/>
          <a:ln>
            <a:noFill/>
          </a:ln>
        </p:spPr>
      </p:pic>
      <p:pic>
        <p:nvPicPr>
          <p:cNvPr id="10" name="water1"/>
          <p:cNvPicPr>
            <a:picLocks noChangeAspect="1"/>
          </p:cNvPicPr>
          <p:nvPr/>
        </p:nvPicPr>
        <p:blipFill rotWithShape="1">
          <a:blip r:embed="rId14" cstate="print">
            <a:duotone>
              <a:schemeClr val="accent2">
                <a:shade val="45000"/>
                <a:satMod val="135000"/>
              </a:schemeClr>
              <a:prstClr val="white"/>
            </a:duotone>
            <a:extLst>
              <a:ext uri="{28A0092B-C50C-407E-A947-70E740481C1C}">
                <a14:useLocalDpi xmlns:a14="http://schemas.microsoft.com/office/drawing/2010/main" val="0"/>
              </a:ext>
            </a:extLst>
          </a:blip>
          <a:srcRect l="6218" r="6356"/>
          <a:stretch/>
        </p:blipFill>
        <p:spPr bwMode="gray">
          <a:xfrm flipH="1">
            <a:off x="-1069" y="5979395"/>
            <a:ext cx="9141714" cy="268288"/>
          </a:xfrm>
          <a:prstGeom prst="rect">
            <a:avLst/>
          </a:prstGeom>
          <a:noFill/>
          <a:ln>
            <a:noFill/>
          </a:ln>
        </p:spPr>
      </p:pic>
      <p:sp>
        <p:nvSpPr>
          <p:cNvPr id="2" name="Title Placeholder 1"/>
          <p:cNvSpPr>
            <a:spLocks noGrp="1"/>
          </p:cNvSpPr>
          <p:nvPr>
            <p:ph type="title"/>
          </p:nvPr>
        </p:nvSpPr>
        <p:spPr>
          <a:xfrm>
            <a:off x="577970" y="265176"/>
            <a:ext cx="8315864" cy="821752"/>
          </a:xfrm>
          <a:prstGeom prst="rect">
            <a:avLst/>
          </a:prstGeom>
        </p:spPr>
        <p:txBody>
          <a:bodyPr vert="horz" lIns="91440" tIns="45720" rIns="91440" bIns="45720" rtlCol="0" anchor="ctr">
            <a:normAutofit/>
          </a:bodyPr>
          <a:lstStyle/>
          <a:p>
            <a:r>
              <a:rPr lang="en-US" dirty="0"/>
              <a:t>Click to edit Master title style</a:t>
            </a:r>
            <a:endParaRPr dirty="0"/>
          </a:p>
        </p:txBody>
      </p:sp>
      <p:sp>
        <p:nvSpPr>
          <p:cNvPr id="5" name="Footer Placeholder 4"/>
          <p:cNvSpPr>
            <a:spLocks noGrp="1"/>
          </p:cNvSpPr>
          <p:nvPr>
            <p:ph type="ftr" sz="quarter" idx="3"/>
          </p:nvPr>
        </p:nvSpPr>
        <p:spPr>
          <a:xfrm>
            <a:off x="577969" y="6601968"/>
            <a:ext cx="5797685" cy="237744"/>
          </a:xfrm>
          <a:prstGeom prst="rect">
            <a:avLst/>
          </a:prstGeom>
        </p:spPr>
        <p:txBody>
          <a:bodyPr vert="horz" lIns="91440" tIns="45720" rIns="91440" bIns="45720" rtlCol="0" anchor="ctr"/>
          <a:lstStyle>
            <a:lvl1pPr algn="l">
              <a:defRPr sz="825" cap="all" baseline="0">
                <a:solidFill>
                  <a:schemeClr val="tx1"/>
                </a:solidFill>
              </a:defRPr>
            </a:lvl1pPr>
          </a:lstStyle>
          <a:p>
            <a:r>
              <a:rPr lang="en-US" dirty="0"/>
              <a:t>Add a footer</a:t>
            </a:r>
          </a:p>
        </p:txBody>
      </p:sp>
      <p:sp>
        <p:nvSpPr>
          <p:cNvPr id="4" name="Date Placeholder 3"/>
          <p:cNvSpPr>
            <a:spLocks noGrp="1"/>
          </p:cNvSpPr>
          <p:nvPr>
            <p:ph type="dt" sz="half" idx="2"/>
          </p:nvPr>
        </p:nvSpPr>
        <p:spPr>
          <a:xfrm>
            <a:off x="6590581" y="6601968"/>
            <a:ext cx="1216325" cy="237744"/>
          </a:xfrm>
          <a:prstGeom prst="rect">
            <a:avLst/>
          </a:prstGeom>
        </p:spPr>
        <p:txBody>
          <a:bodyPr vert="horz" lIns="91440" tIns="45720" rIns="91440" bIns="45720" rtlCol="0" anchor="ctr"/>
          <a:lstStyle>
            <a:lvl1pPr algn="l">
              <a:defRPr sz="825" cap="all" baseline="0">
                <a:solidFill>
                  <a:schemeClr val="tx1"/>
                </a:solidFill>
              </a:defRPr>
            </a:lvl1pPr>
          </a:lstStyle>
          <a:p>
            <a:fld id="{5586B75A-687E-405C-8A0B-8D00578BA2C3}" type="datetime1">
              <a:rPr lang="en-US" smtClean="0"/>
              <a:pPr/>
              <a:t>8/3/2026</a:t>
            </a:fld>
            <a:endParaRPr lang="en-US" dirty="0"/>
          </a:p>
        </p:txBody>
      </p:sp>
      <p:sp>
        <p:nvSpPr>
          <p:cNvPr id="6" name="Slide Number Placeholder 5"/>
          <p:cNvSpPr>
            <a:spLocks noGrp="1"/>
          </p:cNvSpPr>
          <p:nvPr>
            <p:ph type="sldNum" sz="quarter" idx="4"/>
          </p:nvPr>
        </p:nvSpPr>
        <p:spPr>
          <a:xfrm>
            <a:off x="8005312" y="6601968"/>
            <a:ext cx="603847" cy="237744"/>
          </a:xfrm>
          <a:prstGeom prst="rect">
            <a:avLst/>
          </a:prstGeom>
        </p:spPr>
        <p:txBody>
          <a:bodyPr vert="horz" lIns="91440" tIns="45720" rIns="91440" bIns="45720" rtlCol="0" anchor="ctr"/>
          <a:lstStyle>
            <a:lvl1pPr algn="r">
              <a:defRPr sz="825" cap="all" baseline="0">
                <a:solidFill>
                  <a:schemeClr val="tx1"/>
                </a:solidFill>
              </a:defRPr>
            </a:lvl1pPr>
          </a:lstStyle>
          <a:p>
            <a:fld id="{4FAB73BC-B049-4115-A692-8D63A059BFB8}" type="slidenum">
              <a:rPr lang="en-US" smtClean="0"/>
              <a:pPr/>
              <a:t>‹#›</a:t>
            </a:fld>
            <a:endParaRPr lang="en-US" dirty="0"/>
          </a:p>
        </p:txBody>
      </p:sp>
      <p:sp>
        <p:nvSpPr>
          <p:cNvPr id="11" name="Text Placeholder 2">
            <a:extLst>
              <a:ext uri="{FF2B5EF4-FFF2-40B4-BE49-F238E27FC236}">
                <a16:creationId xmlns:a16="http://schemas.microsoft.com/office/drawing/2014/main" id="{CAF5E477-747B-F540-5758-B4307BAD1E82}"/>
              </a:ext>
            </a:extLst>
          </p:cNvPr>
          <p:cNvSpPr>
            <a:spLocks noGrp="1"/>
          </p:cNvSpPr>
          <p:nvPr>
            <p:ph type="body" idx="1"/>
          </p:nvPr>
        </p:nvSpPr>
        <p:spPr>
          <a:xfrm>
            <a:off x="577969" y="1171635"/>
            <a:ext cx="8031191" cy="487417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7755153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685800" rtl="0" eaLnBrk="1" latinLnBrk="0" hangingPunct="1">
        <a:lnSpc>
          <a:spcPct val="100000"/>
        </a:lnSpc>
        <a:spcBef>
          <a:spcPct val="0"/>
        </a:spcBef>
        <a:buNone/>
        <a:defRPr sz="3200" kern="1200">
          <a:solidFill>
            <a:schemeClr val="accent2">
              <a:lumMod val="50000"/>
            </a:schemeClr>
          </a:solidFill>
          <a:latin typeface="+mj-lt"/>
          <a:ea typeface="+mj-ea"/>
          <a:cs typeface="+mj-cs"/>
        </a:defRPr>
      </a:lvl1pPr>
    </p:titleStyle>
    <p:bodyStyle>
      <a:lvl1pPr marL="288000" indent="-288000" algn="l" defTabSz="685800" rtl="0" eaLnBrk="1" latinLnBrk="0" hangingPunct="1">
        <a:lnSpc>
          <a:spcPct val="90000"/>
        </a:lnSpc>
        <a:spcBef>
          <a:spcPts val="1350"/>
        </a:spcBef>
        <a:buSzPct val="100000"/>
        <a:buFont typeface="Arial" pitchFamily="34" charset="0"/>
        <a:buChar char="•"/>
        <a:defRPr sz="2800" kern="1200">
          <a:solidFill>
            <a:schemeClr val="accent2">
              <a:lumMod val="50000"/>
            </a:schemeClr>
          </a:solidFill>
          <a:latin typeface="+mn-lt"/>
          <a:ea typeface="+mn-ea"/>
          <a:cs typeface="+mn-cs"/>
        </a:defRPr>
      </a:lvl1pPr>
      <a:lvl2pPr marL="576000" indent="-288000" algn="l" defTabSz="685800" rtl="0" eaLnBrk="1" latinLnBrk="0" hangingPunct="1">
        <a:lnSpc>
          <a:spcPct val="90000"/>
        </a:lnSpc>
        <a:spcBef>
          <a:spcPts val="750"/>
        </a:spcBef>
        <a:buSzPct val="100000"/>
        <a:buFont typeface="Arial" pitchFamily="34" charset="0"/>
        <a:buChar char="•"/>
        <a:defRPr sz="2400" kern="1200">
          <a:solidFill>
            <a:schemeClr val="accent2">
              <a:lumMod val="50000"/>
            </a:schemeClr>
          </a:solidFill>
          <a:latin typeface="+mn-lt"/>
          <a:ea typeface="+mn-ea"/>
          <a:cs typeface="+mn-cs"/>
        </a:defRPr>
      </a:lvl2pPr>
      <a:lvl3pPr marL="864000" indent="-288000" algn="l" defTabSz="685800" rtl="0" eaLnBrk="1" latinLnBrk="0" hangingPunct="1">
        <a:lnSpc>
          <a:spcPct val="90000"/>
        </a:lnSpc>
        <a:spcBef>
          <a:spcPts val="600"/>
        </a:spcBef>
        <a:buSzPct val="100000"/>
        <a:buFont typeface="Arial" pitchFamily="34" charset="0"/>
        <a:buChar char="•"/>
        <a:defRPr sz="2400" kern="1200">
          <a:solidFill>
            <a:schemeClr val="accent2">
              <a:lumMod val="50000"/>
            </a:schemeClr>
          </a:solidFill>
          <a:latin typeface="+mn-lt"/>
          <a:ea typeface="+mn-ea"/>
          <a:cs typeface="+mn-cs"/>
        </a:defRPr>
      </a:lvl3pPr>
      <a:lvl4pPr marL="1152000" indent="-288000" algn="l" defTabSz="685800" rtl="0" eaLnBrk="1" latinLnBrk="0" hangingPunct="1">
        <a:lnSpc>
          <a:spcPct val="90000"/>
        </a:lnSpc>
        <a:spcBef>
          <a:spcPts val="600"/>
        </a:spcBef>
        <a:buSzPct val="100000"/>
        <a:buFont typeface="Arial" pitchFamily="34" charset="0"/>
        <a:buChar char="•"/>
        <a:defRPr sz="2000" kern="1200">
          <a:solidFill>
            <a:schemeClr val="accent2">
              <a:lumMod val="50000"/>
            </a:schemeClr>
          </a:solidFill>
          <a:latin typeface="+mn-lt"/>
          <a:ea typeface="+mn-ea"/>
          <a:cs typeface="+mn-cs"/>
        </a:defRPr>
      </a:lvl4pPr>
      <a:lvl5pPr marL="1296000" indent="-288000" algn="l" defTabSz="685800" rtl="0" eaLnBrk="1" latinLnBrk="0" hangingPunct="1">
        <a:lnSpc>
          <a:spcPct val="90000"/>
        </a:lnSpc>
        <a:spcBef>
          <a:spcPts val="600"/>
        </a:spcBef>
        <a:buSzPct val="100000"/>
        <a:buFont typeface="Arial" pitchFamily="34" charset="0"/>
        <a:buChar char="•"/>
        <a:defRPr sz="1800" kern="1200">
          <a:solidFill>
            <a:schemeClr val="accent2">
              <a:lumMod val="50000"/>
            </a:schemeClr>
          </a:solidFill>
          <a:latin typeface="+mn-lt"/>
          <a:ea typeface="+mn-ea"/>
          <a:cs typeface="+mn-cs"/>
        </a:defRPr>
      </a:lvl5pPr>
      <a:lvl6pPr marL="123444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50000"/>
            </a:schemeClr>
          </a:solidFill>
          <a:latin typeface="+mn-lt"/>
          <a:ea typeface="+mn-ea"/>
          <a:cs typeface="+mn-cs"/>
        </a:defRPr>
      </a:lvl6pPr>
      <a:lvl7pPr marL="144018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50000"/>
            </a:schemeClr>
          </a:solidFill>
          <a:latin typeface="+mn-lt"/>
          <a:ea typeface="+mn-ea"/>
          <a:cs typeface="+mn-cs"/>
        </a:defRPr>
      </a:lvl7pPr>
      <a:lvl8pPr marL="164592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50000"/>
            </a:schemeClr>
          </a:solidFill>
          <a:latin typeface="+mn-lt"/>
          <a:ea typeface="+mn-ea"/>
          <a:cs typeface="+mn-cs"/>
        </a:defRPr>
      </a:lvl8pPr>
      <a:lvl9pPr marL="1680210" indent="0" algn="l" defTabSz="685800" rtl="0" eaLnBrk="1" latinLnBrk="0" hangingPunct="1">
        <a:lnSpc>
          <a:spcPct val="90000"/>
        </a:lnSpc>
        <a:spcBef>
          <a:spcPts val="600"/>
        </a:spcBef>
        <a:buSzPct val="100000"/>
        <a:buFont typeface="Arial" pitchFamily="34" charset="0"/>
        <a:buNone/>
        <a:defRPr sz="1050" kern="1200">
          <a:solidFill>
            <a:schemeClr val="accent2">
              <a:lumMod val="50000"/>
            </a:schemeClr>
          </a:solidFill>
          <a:latin typeface="+mn-lt"/>
          <a:ea typeface="+mn-ea"/>
          <a:cs typeface="+mn-cs"/>
        </a:defRPr>
      </a:lvl9pPr>
    </p:bodyStyle>
    <p:otherStyle>
      <a:defPPr>
        <a:defRP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seabirds.pacificbiosecurity.co.nz/uploads/Pacific-seabird-manual.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seabirds.pacificbiosecurity.co.nz/index.php?page=workshop-resources" TargetMode="External"/><Relationship Id="rId4" Type="http://schemas.openxmlformats.org/officeDocument/2006/relationships/hyperlink" Target="https://seabirds.pacificbiosecurity.co.nz/"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seabirds.pacificbiosecurity.co.nz/index.php?page=workshop-resource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seabirds.pacificbiosecurity.co.nz/index.php?page=workshop-resource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seabirds.pacificbiosecurity.co.nz/uploads/Seabirds%20website%20guide%20July%202026.pdf" TargetMode="External"/><Relationship Id="rId4" Type="http://schemas.openxmlformats.org/officeDocument/2006/relationships/hyperlink" Target="https://seabirds.pacificbiosecurity.co.nz/index.php?page=seabirds-of-palau"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seabirds.pacificbiosecurity.co.nz/admin"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seabirds.pacificbiosecurity.co.nz/"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seabirds.pacificbiosecurity.co.nz/index.php?page=workshop-resource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seabirds.pacificbiosecurity.co.nz/index.php?page=workshop-resource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https://www.youtube.com/embed/AU4hkzhE6PA?start=3&amp;feature=oembed" TargetMode="Externa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8304B-2F65-9062-49CD-E632CABD7147}"/>
              </a:ext>
            </a:extLst>
          </p:cNvPr>
          <p:cNvSpPr>
            <a:spLocks noGrp="1"/>
          </p:cNvSpPr>
          <p:nvPr>
            <p:ph type="title"/>
          </p:nvPr>
        </p:nvSpPr>
        <p:spPr/>
        <p:txBody>
          <a:bodyPr/>
          <a:lstStyle/>
          <a:p>
            <a:endParaRPr lang="en-NZ"/>
          </a:p>
        </p:txBody>
      </p:sp>
      <p:sp>
        <p:nvSpPr>
          <p:cNvPr id="3" name="Content Placeholder 2">
            <a:extLst>
              <a:ext uri="{FF2B5EF4-FFF2-40B4-BE49-F238E27FC236}">
                <a16:creationId xmlns:a16="http://schemas.microsoft.com/office/drawing/2014/main" id="{2E023AF9-6DF7-C5DD-2B0F-E10C22D5AD2B}"/>
              </a:ext>
            </a:extLst>
          </p:cNvPr>
          <p:cNvSpPr>
            <a:spLocks noGrp="1"/>
          </p:cNvSpPr>
          <p:nvPr>
            <p:ph idx="4294967295"/>
          </p:nvPr>
        </p:nvSpPr>
        <p:spPr>
          <a:xfrm>
            <a:off x="577969" y="1171635"/>
            <a:ext cx="8031191" cy="4874178"/>
          </a:xfrm>
          <a:prstGeom prst="rect">
            <a:avLst/>
          </a:prstGeom>
        </p:spPr>
        <p:txBody>
          <a:bodyPr/>
          <a:lstStyle/>
          <a:p>
            <a:endParaRPr lang="en-NZ"/>
          </a:p>
        </p:txBody>
      </p:sp>
      <p:pic>
        <p:nvPicPr>
          <p:cNvPr id="6" name="Picture 5" descr="1">
            <a:extLst>
              <a:ext uri="{FF2B5EF4-FFF2-40B4-BE49-F238E27FC236}">
                <a16:creationId xmlns:a16="http://schemas.microsoft.com/office/drawing/2014/main" id="{A8D12BFB-AFFC-B704-B28B-45AD20D6A484}"/>
              </a:ext>
            </a:extLst>
          </p:cNvPr>
          <p:cNvPicPr>
            <a:picLocks noChangeAspect="1"/>
          </p:cNvPicPr>
          <p:nvPr/>
        </p:nvPicPr>
        <p:blipFill>
          <a:blip r:embed="rId3"/>
          <a:srcRect b="46949"/>
          <a:stretch>
            <a:fillRect/>
          </a:stretch>
        </p:blipFill>
        <p:spPr>
          <a:xfrm>
            <a:off x="0" y="0"/>
            <a:ext cx="9144000" cy="6858000"/>
          </a:xfrm>
          <a:prstGeom prst="rect">
            <a:avLst/>
          </a:prstGeom>
        </p:spPr>
      </p:pic>
      <p:sp>
        <p:nvSpPr>
          <p:cNvPr id="7" name="Title 1">
            <a:extLst>
              <a:ext uri="{FF2B5EF4-FFF2-40B4-BE49-F238E27FC236}">
                <a16:creationId xmlns:a16="http://schemas.microsoft.com/office/drawing/2014/main" id="{6FE49242-5454-F820-FA4A-218EA49CD38F}"/>
              </a:ext>
            </a:extLst>
          </p:cNvPr>
          <p:cNvSpPr txBox="1">
            <a:spLocks/>
          </p:cNvSpPr>
          <p:nvPr/>
        </p:nvSpPr>
        <p:spPr>
          <a:xfrm>
            <a:off x="577969" y="80379"/>
            <a:ext cx="7202092" cy="2667000"/>
          </a:xfrm>
          <a:prstGeom prst="rect">
            <a:avLst/>
          </a:prstGeom>
        </p:spPr>
        <p:txBody>
          <a:bodyPr vert="horz" lIns="91440" tIns="45720" rIns="91440" bIns="45720" rtlCol="0" anchor="ctr">
            <a:normAutofit/>
          </a:bodyPr>
          <a:lstStyle>
            <a:lvl1pPr algn="l" defTabSz="685800" rtl="0" eaLnBrk="1" latinLnBrk="0" hangingPunct="1">
              <a:lnSpc>
                <a:spcPct val="100000"/>
              </a:lnSpc>
              <a:spcBef>
                <a:spcPct val="0"/>
              </a:spcBef>
              <a:buNone/>
              <a:defRPr sz="3600" kern="1200">
                <a:solidFill>
                  <a:schemeClr val="accent2">
                    <a:lumMod val="50000"/>
                  </a:schemeClr>
                </a:solidFill>
                <a:latin typeface="+mj-lt"/>
                <a:ea typeface="+mj-ea"/>
                <a:cs typeface="+mj-cs"/>
              </a:defRPr>
            </a:lvl1pPr>
          </a:lstStyle>
          <a:p>
            <a:r>
              <a:rPr lang="en-US" sz="4000" b="1" dirty="0">
                <a:solidFill>
                  <a:schemeClr val="bg1"/>
                </a:solidFill>
              </a:rPr>
              <a:t>Palau Seabird Survey &amp; Monitoring Workshop</a:t>
            </a:r>
          </a:p>
        </p:txBody>
      </p:sp>
      <p:sp>
        <p:nvSpPr>
          <p:cNvPr id="5" name="TextBox 4">
            <a:extLst>
              <a:ext uri="{FF2B5EF4-FFF2-40B4-BE49-F238E27FC236}">
                <a16:creationId xmlns:a16="http://schemas.microsoft.com/office/drawing/2014/main" id="{6C73C096-544D-33A9-0440-6D10992ABD03}"/>
              </a:ext>
            </a:extLst>
          </p:cNvPr>
          <p:cNvSpPr txBox="1"/>
          <p:nvPr/>
        </p:nvSpPr>
        <p:spPr>
          <a:xfrm>
            <a:off x="534840" y="3201021"/>
            <a:ext cx="6210517" cy="2246769"/>
          </a:xfrm>
          <a:prstGeom prst="rect">
            <a:avLst/>
          </a:prstGeom>
          <a:noFill/>
        </p:spPr>
        <p:txBody>
          <a:bodyPr wrap="square">
            <a:spAutoFit/>
          </a:bodyPr>
          <a:lstStyle/>
          <a:p>
            <a:r>
              <a:rPr lang="en-US" sz="2800" dirty="0">
                <a:solidFill>
                  <a:schemeClr val="bg1"/>
                </a:solidFill>
              </a:rPr>
              <a:t>Koror, 26-30 October 2026</a:t>
            </a:r>
          </a:p>
          <a:p>
            <a:endParaRPr lang="en-US" sz="2800" dirty="0">
              <a:solidFill>
                <a:schemeClr val="bg1"/>
              </a:solidFill>
            </a:endParaRPr>
          </a:p>
          <a:p>
            <a:r>
              <a:rPr lang="en-US" sz="2800" dirty="0"/>
              <a:t>Ray Pierce, Eco Oceania</a:t>
            </a:r>
          </a:p>
          <a:p>
            <a:r>
              <a:rPr lang="en-US" sz="2800" dirty="0"/>
              <a:t>Monica Gruber, Pacific Biosecurity</a:t>
            </a:r>
          </a:p>
          <a:p>
            <a:r>
              <a:rPr lang="en-US" sz="2800" dirty="0"/>
              <a:t>Etienne Delattre, SPREP</a:t>
            </a:r>
          </a:p>
        </p:txBody>
      </p:sp>
    </p:spTree>
    <p:extLst>
      <p:ext uri="{BB962C8B-B14F-4D97-AF65-F5344CB8AC3E}">
        <p14:creationId xmlns:p14="http://schemas.microsoft.com/office/powerpoint/2010/main" val="2333032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E2DB1-DEE7-8201-B189-C4FADCC039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A5716D-3568-8CAF-4684-5FEBFEDA60C0}"/>
              </a:ext>
            </a:extLst>
          </p:cNvPr>
          <p:cNvSpPr>
            <a:spLocks noGrp="1"/>
          </p:cNvSpPr>
          <p:nvPr>
            <p:ph type="title"/>
          </p:nvPr>
        </p:nvSpPr>
        <p:spPr>
          <a:xfrm>
            <a:off x="577970" y="265176"/>
            <a:ext cx="8566030" cy="821752"/>
          </a:xfrm>
        </p:spPr>
        <p:txBody>
          <a:bodyPr>
            <a:normAutofit fontScale="90000"/>
          </a:bodyPr>
          <a:lstStyle/>
          <a:p>
            <a:pPr marL="514350" indent="-514350">
              <a:buFont typeface="+mj-lt"/>
              <a:buAutoNum type="arabicPeriod" startAt="3"/>
            </a:pPr>
            <a:r>
              <a:rPr lang="en-US" dirty="0"/>
              <a:t>Pacific Seabirds Survey and Monitoring Manual</a:t>
            </a:r>
            <a:endParaRPr lang="en-NZ" dirty="0"/>
          </a:p>
        </p:txBody>
      </p:sp>
      <p:sp>
        <p:nvSpPr>
          <p:cNvPr id="3" name="Content Placeholder 2">
            <a:extLst>
              <a:ext uri="{FF2B5EF4-FFF2-40B4-BE49-F238E27FC236}">
                <a16:creationId xmlns:a16="http://schemas.microsoft.com/office/drawing/2014/main" id="{296185B0-99D4-A928-6A66-DBDC3C0DCFD5}"/>
              </a:ext>
            </a:extLst>
          </p:cNvPr>
          <p:cNvSpPr>
            <a:spLocks noGrp="1"/>
          </p:cNvSpPr>
          <p:nvPr>
            <p:ph idx="4294967295"/>
          </p:nvPr>
        </p:nvSpPr>
        <p:spPr>
          <a:xfrm>
            <a:off x="577969" y="1171635"/>
            <a:ext cx="8566031" cy="4874178"/>
          </a:xfrm>
        </p:spPr>
        <p:txBody>
          <a:bodyPr/>
          <a:lstStyle/>
          <a:p>
            <a:r>
              <a:rPr lang="en-NZ" dirty="0"/>
              <a:t>Resources and guidelines to assist seabird survey and monitoring in the Pacific region</a:t>
            </a:r>
          </a:p>
          <a:p>
            <a:r>
              <a:rPr lang="en-NZ" dirty="0"/>
              <a:t>Available on</a:t>
            </a:r>
          </a:p>
          <a:p>
            <a:pPr lvl="1"/>
            <a:r>
              <a:rPr lang="en-NZ" dirty="0"/>
              <a:t>SPREP website </a:t>
            </a:r>
            <a:r>
              <a:rPr lang="en-NZ" dirty="0">
                <a:hlinkClick r:id="rId3"/>
              </a:rPr>
              <a:t>https://seabirds.pacificbiosecurity.co.nz/uploads/Pacific-seabird-manual.pdf</a:t>
            </a:r>
            <a:r>
              <a:rPr lang="en-NZ" dirty="0"/>
              <a:t> </a:t>
            </a:r>
          </a:p>
          <a:p>
            <a:pPr lvl="1"/>
            <a:r>
              <a:rPr lang="en-NZ" dirty="0"/>
              <a:t>Website for this workshop  </a:t>
            </a:r>
            <a:r>
              <a:rPr lang="en-NZ" dirty="0">
                <a:hlinkClick r:id="rId4"/>
              </a:rPr>
              <a:t>https://seabirds.pacificbiosecurity.co.nz/</a:t>
            </a:r>
            <a:r>
              <a:rPr lang="en-NZ" dirty="0"/>
              <a:t> </a:t>
            </a:r>
          </a:p>
          <a:p>
            <a:pPr lvl="1"/>
            <a:r>
              <a:rPr lang="en-NZ" dirty="0"/>
              <a:t>Palau workshop resources </a:t>
            </a:r>
            <a:r>
              <a:rPr lang="en-NZ" dirty="0">
                <a:hlinkClick r:id="rId5"/>
              </a:rPr>
              <a:t>https://seabirds.pacificbiosecurity.co.nz/index.php?page=workshop-resources</a:t>
            </a:r>
            <a:r>
              <a:rPr lang="en-NZ" dirty="0"/>
              <a:t> </a:t>
            </a:r>
          </a:p>
          <a:p>
            <a:endParaRPr lang="en-NZ" dirty="0"/>
          </a:p>
        </p:txBody>
      </p:sp>
    </p:spTree>
    <p:extLst>
      <p:ext uri="{BB962C8B-B14F-4D97-AF65-F5344CB8AC3E}">
        <p14:creationId xmlns:p14="http://schemas.microsoft.com/office/powerpoint/2010/main" val="565323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287EE-2B01-9EB5-2946-B93D8CF4DD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FC51C0-9C80-85D3-8E18-82EF5979A368}"/>
              </a:ext>
            </a:extLst>
          </p:cNvPr>
          <p:cNvSpPr>
            <a:spLocks noGrp="1"/>
          </p:cNvSpPr>
          <p:nvPr>
            <p:ph type="title"/>
          </p:nvPr>
        </p:nvSpPr>
        <p:spPr>
          <a:xfrm>
            <a:off x="577970" y="265176"/>
            <a:ext cx="8306538" cy="821752"/>
          </a:xfrm>
        </p:spPr>
        <p:txBody>
          <a:bodyPr>
            <a:normAutofit/>
          </a:bodyPr>
          <a:lstStyle/>
          <a:p>
            <a:pPr marL="514350" indent="-514350">
              <a:buFont typeface="+mj-lt"/>
              <a:buAutoNum type="arabicPeriod" startAt="4"/>
            </a:pPr>
            <a:r>
              <a:rPr lang="en-US" dirty="0"/>
              <a:t>How to use the Palau workshop resources </a:t>
            </a:r>
            <a:endParaRPr lang="en-NZ" dirty="0"/>
          </a:p>
        </p:txBody>
      </p:sp>
      <p:sp>
        <p:nvSpPr>
          <p:cNvPr id="3" name="Content Placeholder 2">
            <a:extLst>
              <a:ext uri="{FF2B5EF4-FFF2-40B4-BE49-F238E27FC236}">
                <a16:creationId xmlns:a16="http://schemas.microsoft.com/office/drawing/2014/main" id="{3B59CA17-DAA4-8D3F-9191-9EB89370C8F2}"/>
              </a:ext>
            </a:extLst>
          </p:cNvPr>
          <p:cNvSpPr>
            <a:spLocks noGrp="1"/>
          </p:cNvSpPr>
          <p:nvPr>
            <p:ph idx="4294967295"/>
          </p:nvPr>
        </p:nvSpPr>
        <p:spPr>
          <a:xfrm>
            <a:off x="577969" y="1171635"/>
            <a:ext cx="8031191" cy="4874178"/>
          </a:xfrm>
        </p:spPr>
        <p:txBody>
          <a:bodyPr/>
          <a:lstStyle/>
          <a:p>
            <a:r>
              <a:rPr lang="en-NZ" dirty="0">
                <a:hlinkClick r:id="rId3"/>
              </a:rPr>
              <a:t>The Palau workshop resources </a:t>
            </a:r>
            <a:r>
              <a:rPr lang="en-NZ" dirty="0"/>
              <a:t>section of the website has instructions on how to use the resources to deliver training </a:t>
            </a:r>
          </a:p>
          <a:p>
            <a:r>
              <a:rPr lang="en-NZ" dirty="0"/>
              <a:t>Includes </a:t>
            </a:r>
          </a:p>
          <a:p>
            <a:pPr lvl="1"/>
            <a:r>
              <a:rPr lang="en-NZ" dirty="0"/>
              <a:t>This presentation</a:t>
            </a:r>
          </a:p>
          <a:p>
            <a:pPr lvl="1"/>
            <a:r>
              <a:rPr lang="en-NZ" dirty="0"/>
              <a:t>Presentations and resources for the three-day workshop</a:t>
            </a:r>
          </a:p>
        </p:txBody>
      </p:sp>
    </p:spTree>
    <p:extLst>
      <p:ext uri="{BB962C8B-B14F-4D97-AF65-F5344CB8AC3E}">
        <p14:creationId xmlns:p14="http://schemas.microsoft.com/office/powerpoint/2010/main" val="1522102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2CC1B-03BE-1896-ACB9-41BBC9DD76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195FBB-D53B-5BCD-8E38-2050018DC57C}"/>
              </a:ext>
            </a:extLst>
          </p:cNvPr>
          <p:cNvSpPr>
            <a:spLocks noGrp="1"/>
          </p:cNvSpPr>
          <p:nvPr>
            <p:ph type="title"/>
          </p:nvPr>
        </p:nvSpPr>
        <p:spPr/>
        <p:txBody>
          <a:bodyPr>
            <a:normAutofit/>
          </a:bodyPr>
          <a:lstStyle/>
          <a:p>
            <a:pPr marL="514350" indent="-514350">
              <a:buFont typeface="+mj-lt"/>
              <a:buAutoNum type="arabicPeriod" startAt="5"/>
            </a:pPr>
            <a:r>
              <a:rPr lang="en-US" dirty="0"/>
              <a:t>Overview of the three-day workshop</a:t>
            </a:r>
            <a:endParaRPr lang="en-NZ" dirty="0"/>
          </a:p>
        </p:txBody>
      </p:sp>
      <p:sp>
        <p:nvSpPr>
          <p:cNvPr id="3" name="Content Placeholder 2">
            <a:extLst>
              <a:ext uri="{FF2B5EF4-FFF2-40B4-BE49-F238E27FC236}">
                <a16:creationId xmlns:a16="http://schemas.microsoft.com/office/drawing/2014/main" id="{5F771411-CDBA-7F45-E031-78E1EF4894FC}"/>
              </a:ext>
            </a:extLst>
          </p:cNvPr>
          <p:cNvSpPr>
            <a:spLocks noGrp="1"/>
          </p:cNvSpPr>
          <p:nvPr>
            <p:ph idx="4294967295"/>
          </p:nvPr>
        </p:nvSpPr>
        <p:spPr>
          <a:xfrm>
            <a:off x="577969" y="1171635"/>
            <a:ext cx="8442463" cy="4874178"/>
          </a:xfrm>
        </p:spPr>
        <p:txBody>
          <a:bodyPr>
            <a:normAutofit/>
          </a:bodyPr>
          <a:lstStyle/>
          <a:p>
            <a:r>
              <a:rPr lang="en-NZ" sz="2400" dirty="0"/>
              <a:t>Day 1 covers Parts 1-3 of the Pacific Seabirds Surveying and Monitoring Manual</a:t>
            </a:r>
          </a:p>
          <a:p>
            <a:pPr lvl="1"/>
            <a:r>
              <a:rPr lang="en-US" dirty="0"/>
              <a:t>Part 1: Introduction to seabirds</a:t>
            </a:r>
          </a:p>
          <a:p>
            <a:pPr lvl="1"/>
            <a:r>
              <a:rPr lang="en-NZ" dirty="0"/>
              <a:t>Part 2: Survey tools &amp; types</a:t>
            </a:r>
          </a:p>
          <a:p>
            <a:pPr lvl="1"/>
            <a:r>
              <a:rPr lang="en-NZ" dirty="0"/>
              <a:t>Part 3: Measurement &amp; monitoring</a:t>
            </a:r>
          </a:p>
          <a:p>
            <a:r>
              <a:rPr lang="en-NZ" sz="2400" dirty="0"/>
              <a:t>Day 2 is a practical day to practice identifying seabirds and using survey tools</a:t>
            </a:r>
          </a:p>
          <a:p>
            <a:r>
              <a:rPr lang="en-NZ" sz="2400" dirty="0"/>
              <a:t>Day 3 </a:t>
            </a:r>
            <a:r>
              <a:rPr lang="en-US" sz="2400" dirty="0"/>
              <a:t>is intended to review the practical work and covers the last two parts of the Manual</a:t>
            </a:r>
          </a:p>
          <a:p>
            <a:pPr lvl="1"/>
            <a:r>
              <a:rPr lang="en-US" dirty="0"/>
              <a:t>Part 4: Managing data</a:t>
            </a:r>
          </a:p>
          <a:p>
            <a:pPr lvl="1"/>
            <a:r>
              <a:rPr lang="en-US" dirty="0"/>
              <a:t>Part 5: Resources</a:t>
            </a:r>
            <a:endParaRPr lang="en-NZ" dirty="0"/>
          </a:p>
        </p:txBody>
      </p:sp>
    </p:spTree>
    <p:extLst>
      <p:ext uri="{BB962C8B-B14F-4D97-AF65-F5344CB8AC3E}">
        <p14:creationId xmlns:p14="http://schemas.microsoft.com/office/powerpoint/2010/main" val="182820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9D4F3-6A07-9E18-4865-FB9BF5BEF0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0F113C-AD85-C505-787E-F04A4B85AE36}"/>
              </a:ext>
            </a:extLst>
          </p:cNvPr>
          <p:cNvSpPr>
            <a:spLocks noGrp="1"/>
          </p:cNvSpPr>
          <p:nvPr>
            <p:ph type="title"/>
          </p:nvPr>
        </p:nvSpPr>
        <p:spPr/>
        <p:txBody>
          <a:bodyPr>
            <a:normAutofit/>
          </a:bodyPr>
          <a:lstStyle/>
          <a:p>
            <a:pPr marL="514350" indent="-514350">
              <a:buFont typeface="+mj-lt"/>
              <a:buAutoNum type="arabicPeriod" startAt="5"/>
            </a:pPr>
            <a:r>
              <a:rPr lang="en-US" dirty="0"/>
              <a:t>Workshop resources</a:t>
            </a:r>
            <a:endParaRPr lang="en-NZ" dirty="0"/>
          </a:p>
        </p:txBody>
      </p:sp>
      <p:sp>
        <p:nvSpPr>
          <p:cNvPr id="3" name="Content Placeholder 2">
            <a:extLst>
              <a:ext uri="{FF2B5EF4-FFF2-40B4-BE49-F238E27FC236}">
                <a16:creationId xmlns:a16="http://schemas.microsoft.com/office/drawing/2014/main" id="{54763F65-B91C-FD3B-2702-DA0A6476F2FD}"/>
              </a:ext>
            </a:extLst>
          </p:cNvPr>
          <p:cNvSpPr>
            <a:spLocks noGrp="1"/>
          </p:cNvSpPr>
          <p:nvPr>
            <p:ph idx="4294967295"/>
          </p:nvPr>
        </p:nvSpPr>
        <p:spPr>
          <a:xfrm>
            <a:off x="577969" y="1171635"/>
            <a:ext cx="8442463" cy="4874178"/>
          </a:xfrm>
        </p:spPr>
        <p:txBody>
          <a:bodyPr>
            <a:normAutofit/>
          </a:bodyPr>
          <a:lstStyle/>
          <a:p>
            <a:r>
              <a:rPr lang="en-NZ" sz="2400" dirty="0"/>
              <a:t>To be added</a:t>
            </a:r>
          </a:p>
        </p:txBody>
      </p:sp>
    </p:spTree>
    <p:extLst>
      <p:ext uri="{BB962C8B-B14F-4D97-AF65-F5344CB8AC3E}">
        <p14:creationId xmlns:p14="http://schemas.microsoft.com/office/powerpoint/2010/main" val="1260657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41E75-04CB-E3D9-890C-58B9E7819AEC}"/>
              </a:ext>
            </a:extLst>
          </p:cNvPr>
          <p:cNvSpPr>
            <a:spLocks noGrp="1"/>
          </p:cNvSpPr>
          <p:nvPr>
            <p:ph type="title"/>
          </p:nvPr>
        </p:nvSpPr>
        <p:spPr/>
        <p:txBody>
          <a:bodyPr>
            <a:normAutofit/>
          </a:bodyPr>
          <a:lstStyle/>
          <a:p>
            <a:r>
              <a:rPr lang="en-US" dirty="0"/>
              <a:t>5. Exercise</a:t>
            </a:r>
            <a:endParaRPr lang="en-NZ" dirty="0"/>
          </a:p>
        </p:txBody>
      </p:sp>
      <p:sp>
        <p:nvSpPr>
          <p:cNvPr id="3" name="Content Placeholder 2">
            <a:extLst>
              <a:ext uri="{FF2B5EF4-FFF2-40B4-BE49-F238E27FC236}">
                <a16:creationId xmlns:a16="http://schemas.microsoft.com/office/drawing/2014/main" id="{8D9DACCA-B530-B0BA-02D0-5259164422DE}"/>
              </a:ext>
            </a:extLst>
          </p:cNvPr>
          <p:cNvSpPr>
            <a:spLocks noGrp="1"/>
          </p:cNvSpPr>
          <p:nvPr>
            <p:ph idx="1"/>
          </p:nvPr>
        </p:nvSpPr>
        <p:spPr/>
        <p:txBody>
          <a:bodyPr/>
          <a:lstStyle/>
          <a:p>
            <a:pPr marL="0" indent="0">
              <a:buNone/>
            </a:pPr>
            <a:r>
              <a:rPr lang="en-US" dirty="0"/>
              <a:t>Exploring the website and workshop resources</a:t>
            </a:r>
            <a:endParaRPr lang="en-NZ" dirty="0"/>
          </a:p>
        </p:txBody>
      </p:sp>
      <p:pic>
        <p:nvPicPr>
          <p:cNvPr id="5" name="Picture 4">
            <a:extLst>
              <a:ext uri="{FF2B5EF4-FFF2-40B4-BE49-F238E27FC236}">
                <a16:creationId xmlns:a16="http://schemas.microsoft.com/office/drawing/2014/main" id="{1A631AB6-9349-FAF3-7626-328117E2438E}"/>
              </a:ext>
            </a:extLst>
          </p:cNvPr>
          <p:cNvPicPr>
            <a:picLocks noChangeAspect="1"/>
          </p:cNvPicPr>
          <p:nvPr/>
        </p:nvPicPr>
        <p:blipFill>
          <a:blip r:embed="rId2"/>
          <a:stretch>
            <a:fillRect/>
          </a:stretch>
        </p:blipFill>
        <p:spPr>
          <a:xfrm>
            <a:off x="0" y="1943100"/>
            <a:ext cx="9144000" cy="4914900"/>
          </a:xfrm>
          <a:prstGeom prst="rect">
            <a:avLst/>
          </a:prstGeom>
        </p:spPr>
      </p:pic>
    </p:spTree>
    <p:extLst>
      <p:ext uri="{BB962C8B-B14F-4D97-AF65-F5344CB8AC3E}">
        <p14:creationId xmlns:p14="http://schemas.microsoft.com/office/powerpoint/2010/main" val="3803069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16091-8864-2BD7-D33A-0B0D169956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D68AC3-CE68-68D0-A117-A076F92D2826}"/>
              </a:ext>
            </a:extLst>
          </p:cNvPr>
          <p:cNvSpPr>
            <a:spLocks noGrp="1"/>
          </p:cNvSpPr>
          <p:nvPr>
            <p:ph type="title"/>
          </p:nvPr>
        </p:nvSpPr>
        <p:spPr/>
        <p:txBody>
          <a:bodyPr>
            <a:normAutofit/>
          </a:bodyPr>
          <a:lstStyle/>
          <a:p>
            <a:pPr marL="514350" indent="-514350">
              <a:buFont typeface="+mj-lt"/>
              <a:buAutoNum type="arabicPeriod" startAt="5"/>
            </a:pPr>
            <a:r>
              <a:rPr lang="en-US" dirty="0"/>
              <a:t>Instructions</a:t>
            </a:r>
            <a:endParaRPr lang="en-NZ" dirty="0"/>
          </a:p>
        </p:txBody>
      </p:sp>
      <p:sp>
        <p:nvSpPr>
          <p:cNvPr id="3" name="Content Placeholder 2">
            <a:extLst>
              <a:ext uri="{FF2B5EF4-FFF2-40B4-BE49-F238E27FC236}">
                <a16:creationId xmlns:a16="http://schemas.microsoft.com/office/drawing/2014/main" id="{CEC14726-5C7E-BB31-B2D6-489AA5FFA29E}"/>
              </a:ext>
            </a:extLst>
          </p:cNvPr>
          <p:cNvSpPr>
            <a:spLocks noGrp="1"/>
          </p:cNvSpPr>
          <p:nvPr>
            <p:ph idx="4294967295"/>
          </p:nvPr>
        </p:nvSpPr>
        <p:spPr>
          <a:xfrm>
            <a:off x="577969" y="1171635"/>
            <a:ext cx="8442463" cy="4874178"/>
          </a:xfrm>
        </p:spPr>
        <p:txBody>
          <a:bodyPr>
            <a:normAutofit/>
          </a:bodyPr>
          <a:lstStyle/>
          <a:p>
            <a:r>
              <a:rPr lang="en-NZ" sz="2400" dirty="0"/>
              <a:t>To be added</a:t>
            </a:r>
          </a:p>
        </p:txBody>
      </p:sp>
    </p:spTree>
    <p:extLst>
      <p:ext uri="{BB962C8B-B14F-4D97-AF65-F5344CB8AC3E}">
        <p14:creationId xmlns:p14="http://schemas.microsoft.com/office/powerpoint/2010/main" val="1897210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41082-15B0-AFBA-3E45-D2FFD79CAB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3BCBFF-A65B-ECB7-DE26-9A6B7EAA8577}"/>
              </a:ext>
            </a:extLst>
          </p:cNvPr>
          <p:cNvSpPr>
            <a:spLocks noGrp="1"/>
          </p:cNvSpPr>
          <p:nvPr>
            <p:ph type="title"/>
          </p:nvPr>
        </p:nvSpPr>
        <p:spPr/>
        <p:txBody>
          <a:bodyPr>
            <a:normAutofit/>
          </a:bodyPr>
          <a:lstStyle/>
          <a:p>
            <a:pPr marL="514350" indent="-514350">
              <a:buFont typeface="+mj-lt"/>
              <a:buAutoNum type="arabicPeriod" startAt="6"/>
            </a:pPr>
            <a:r>
              <a:rPr lang="en-NZ" dirty="0"/>
              <a:t>Caution on seabird handling</a:t>
            </a:r>
          </a:p>
        </p:txBody>
      </p:sp>
      <p:sp>
        <p:nvSpPr>
          <p:cNvPr id="3" name="Content Placeholder 2">
            <a:extLst>
              <a:ext uri="{FF2B5EF4-FFF2-40B4-BE49-F238E27FC236}">
                <a16:creationId xmlns:a16="http://schemas.microsoft.com/office/drawing/2014/main" id="{B43FFF10-0A05-E7E4-265D-BCCD68EEE308}"/>
              </a:ext>
            </a:extLst>
          </p:cNvPr>
          <p:cNvSpPr>
            <a:spLocks noGrp="1"/>
          </p:cNvSpPr>
          <p:nvPr>
            <p:ph idx="4294967295"/>
          </p:nvPr>
        </p:nvSpPr>
        <p:spPr>
          <a:xfrm>
            <a:off x="577969" y="1171635"/>
            <a:ext cx="8031191" cy="4874178"/>
          </a:xfrm>
        </p:spPr>
        <p:txBody>
          <a:bodyPr/>
          <a:lstStyle/>
          <a:p>
            <a:r>
              <a:rPr lang="en-NZ" dirty="0"/>
              <a:t>Risks</a:t>
            </a:r>
          </a:p>
          <a:p>
            <a:pPr lvl="1"/>
            <a:r>
              <a:rPr lang="en-NZ" dirty="0"/>
              <a:t>Disrupting nesting</a:t>
            </a:r>
          </a:p>
          <a:p>
            <a:pPr lvl="1"/>
            <a:r>
              <a:rPr lang="en-NZ" dirty="0"/>
              <a:t>Injury to seabirds</a:t>
            </a:r>
          </a:p>
          <a:p>
            <a:pPr lvl="1"/>
            <a:r>
              <a:rPr lang="en-NZ" dirty="0"/>
              <a:t>Contracting and spreading bird flu</a:t>
            </a:r>
          </a:p>
          <a:p>
            <a:r>
              <a:rPr lang="en-NZ" dirty="0"/>
              <a:t>Handling seabirds should be avoided</a:t>
            </a:r>
          </a:p>
          <a:p>
            <a:r>
              <a:rPr lang="en-NZ" dirty="0"/>
              <a:t>Seabirds only need to be handled if they are injured or at risk of injury</a:t>
            </a:r>
          </a:p>
          <a:p>
            <a:r>
              <a:rPr lang="en-NZ" dirty="0"/>
              <a:t>Seabirds should only be handled by people who have been trained</a:t>
            </a:r>
          </a:p>
        </p:txBody>
      </p:sp>
    </p:spTree>
    <p:extLst>
      <p:ext uri="{BB962C8B-B14F-4D97-AF65-F5344CB8AC3E}">
        <p14:creationId xmlns:p14="http://schemas.microsoft.com/office/powerpoint/2010/main" val="314108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265C6-E14C-519F-88F6-DF95CADC10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982A53-17C1-8C53-E50D-FCED7F0288F2}"/>
              </a:ext>
            </a:extLst>
          </p:cNvPr>
          <p:cNvSpPr>
            <a:spLocks noGrp="1"/>
          </p:cNvSpPr>
          <p:nvPr>
            <p:ph type="title"/>
          </p:nvPr>
        </p:nvSpPr>
        <p:spPr/>
        <p:txBody>
          <a:bodyPr>
            <a:normAutofit/>
          </a:bodyPr>
          <a:lstStyle/>
          <a:p>
            <a:pPr marL="514350" indent="-514350">
              <a:buFont typeface="+mj-lt"/>
              <a:buAutoNum type="arabicPeriod" startAt="7"/>
            </a:pPr>
            <a:r>
              <a:rPr lang="en-US" dirty="0"/>
              <a:t>How to modify Palau pages on the website</a:t>
            </a:r>
            <a:endParaRPr lang="en-NZ" dirty="0"/>
          </a:p>
        </p:txBody>
      </p:sp>
      <p:sp>
        <p:nvSpPr>
          <p:cNvPr id="3" name="Content Placeholder 2">
            <a:extLst>
              <a:ext uri="{FF2B5EF4-FFF2-40B4-BE49-F238E27FC236}">
                <a16:creationId xmlns:a16="http://schemas.microsoft.com/office/drawing/2014/main" id="{35D3A163-40EC-1516-7DD7-9F9683DE1E12}"/>
              </a:ext>
            </a:extLst>
          </p:cNvPr>
          <p:cNvSpPr>
            <a:spLocks noGrp="1"/>
          </p:cNvSpPr>
          <p:nvPr>
            <p:ph idx="4294967295"/>
          </p:nvPr>
        </p:nvSpPr>
        <p:spPr>
          <a:xfrm>
            <a:off x="577969" y="1171635"/>
            <a:ext cx="8031191" cy="4874178"/>
          </a:xfrm>
        </p:spPr>
        <p:txBody>
          <a:bodyPr>
            <a:normAutofit/>
          </a:bodyPr>
          <a:lstStyle/>
          <a:p>
            <a:r>
              <a:rPr lang="en-NZ" dirty="0"/>
              <a:t>The seabirds website uses a content management system</a:t>
            </a:r>
          </a:p>
          <a:p>
            <a:r>
              <a:rPr lang="en-NZ" dirty="0"/>
              <a:t>You can modify pages on the website</a:t>
            </a:r>
          </a:p>
          <a:p>
            <a:pPr lvl="1"/>
            <a:r>
              <a:rPr lang="en-NZ" dirty="0">
                <a:hlinkClick r:id="rId3"/>
              </a:rPr>
              <a:t>Palau workshop resources</a:t>
            </a:r>
            <a:endParaRPr lang="en-NZ" dirty="0"/>
          </a:p>
          <a:p>
            <a:pPr lvl="1"/>
            <a:r>
              <a:rPr lang="en-NZ" dirty="0">
                <a:hlinkClick r:id="rId4"/>
              </a:rPr>
              <a:t>Seabirds of Palau (and sub-pages)</a:t>
            </a:r>
            <a:endParaRPr lang="en-NZ" dirty="0"/>
          </a:p>
          <a:p>
            <a:r>
              <a:rPr lang="en-NZ" dirty="0"/>
              <a:t>A </a:t>
            </a:r>
            <a:r>
              <a:rPr lang="en-NZ" dirty="0">
                <a:hlinkClick r:id="rId5"/>
              </a:rPr>
              <a:t>guide</a:t>
            </a:r>
            <a:r>
              <a:rPr lang="en-NZ" dirty="0"/>
              <a:t> has been developed that you can refer to, and this is on the website</a:t>
            </a:r>
          </a:p>
          <a:p>
            <a:r>
              <a:rPr lang="en-NZ" dirty="0"/>
              <a:t>You don’t need to know anything about developing web pages to be able to manage the content</a:t>
            </a:r>
          </a:p>
        </p:txBody>
      </p:sp>
    </p:spTree>
    <p:extLst>
      <p:ext uri="{BB962C8B-B14F-4D97-AF65-F5344CB8AC3E}">
        <p14:creationId xmlns:p14="http://schemas.microsoft.com/office/powerpoint/2010/main" val="3166612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95C24-EEFD-E0FC-3F79-832E9981D2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EF0EBC-4D0E-1C57-83C9-80D361CE4888}"/>
              </a:ext>
            </a:extLst>
          </p:cNvPr>
          <p:cNvSpPr>
            <a:spLocks noGrp="1"/>
          </p:cNvSpPr>
          <p:nvPr>
            <p:ph type="title"/>
          </p:nvPr>
        </p:nvSpPr>
        <p:spPr/>
        <p:txBody>
          <a:bodyPr>
            <a:normAutofit/>
          </a:bodyPr>
          <a:lstStyle/>
          <a:p>
            <a:pPr marL="514350" indent="-514350">
              <a:buFont typeface="+mj-lt"/>
              <a:buAutoNum type="arabicPeriod" startAt="7"/>
            </a:pPr>
            <a:r>
              <a:rPr lang="en-US" dirty="0"/>
              <a:t>How to modify Palau pages on the website</a:t>
            </a:r>
            <a:endParaRPr lang="en-NZ" dirty="0"/>
          </a:p>
        </p:txBody>
      </p:sp>
      <p:sp>
        <p:nvSpPr>
          <p:cNvPr id="3" name="Content Placeholder 2">
            <a:extLst>
              <a:ext uri="{FF2B5EF4-FFF2-40B4-BE49-F238E27FC236}">
                <a16:creationId xmlns:a16="http://schemas.microsoft.com/office/drawing/2014/main" id="{A46BF71A-82BA-9CE7-AD9B-6DEEC0401001}"/>
              </a:ext>
            </a:extLst>
          </p:cNvPr>
          <p:cNvSpPr>
            <a:spLocks noGrp="1"/>
          </p:cNvSpPr>
          <p:nvPr>
            <p:ph idx="4294967295"/>
          </p:nvPr>
        </p:nvSpPr>
        <p:spPr>
          <a:xfrm>
            <a:off x="577969" y="1171635"/>
            <a:ext cx="8031191" cy="4874178"/>
          </a:xfrm>
        </p:spPr>
        <p:txBody>
          <a:bodyPr/>
          <a:lstStyle/>
          <a:p>
            <a:r>
              <a:rPr lang="en-NZ" dirty="0"/>
              <a:t>To manage web pages:</a:t>
            </a:r>
          </a:p>
          <a:p>
            <a:pPr lvl="1"/>
            <a:r>
              <a:rPr lang="en-NZ" dirty="0"/>
              <a:t>Navigate to </a:t>
            </a:r>
            <a:r>
              <a:rPr lang="en-NZ" dirty="0">
                <a:hlinkClick r:id="rId3"/>
              </a:rPr>
              <a:t>https://seabirds.pacificbiosecurity.co.nz/admin</a:t>
            </a:r>
            <a:r>
              <a:rPr lang="en-NZ" dirty="0"/>
              <a:t> </a:t>
            </a:r>
          </a:p>
          <a:p>
            <a:r>
              <a:rPr lang="en-NZ" dirty="0"/>
              <a:t>First I’ll create usernames for you</a:t>
            </a:r>
          </a:p>
          <a:p>
            <a:r>
              <a:rPr lang="en-NZ" dirty="0"/>
              <a:t>Username: P*****</a:t>
            </a:r>
            <a:r>
              <a:rPr lang="en-NZ" i="1" dirty="0"/>
              <a:t>n</a:t>
            </a:r>
          </a:p>
          <a:p>
            <a:r>
              <a:rPr lang="en-NZ" dirty="0"/>
              <a:t>Password: p*****************</a:t>
            </a:r>
          </a:p>
        </p:txBody>
      </p:sp>
    </p:spTree>
    <p:extLst>
      <p:ext uri="{BB962C8B-B14F-4D97-AF65-F5344CB8AC3E}">
        <p14:creationId xmlns:p14="http://schemas.microsoft.com/office/powerpoint/2010/main" val="3424061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Acknowledgements</a:t>
            </a:r>
          </a:p>
        </p:txBody>
      </p:sp>
      <p:sp>
        <p:nvSpPr>
          <p:cNvPr id="5" name="Content Placeholder 2">
            <a:extLst>
              <a:ext uri="{FF2B5EF4-FFF2-40B4-BE49-F238E27FC236}">
                <a16:creationId xmlns:a16="http://schemas.microsoft.com/office/drawing/2014/main" id="{6F053060-CC01-DD0A-9C39-3E703659A152}"/>
              </a:ext>
            </a:extLst>
          </p:cNvPr>
          <p:cNvSpPr txBox="1">
            <a:spLocks/>
          </p:cNvSpPr>
          <p:nvPr/>
        </p:nvSpPr>
        <p:spPr>
          <a:xfrm>
            <a:off x="577969" y="1171635"/>
            <a:ext cx="7935836" cy="4874178"/>
          </a:xfrm>
          <a:prstGeom prst="rect">
            <a:avLst/>
          </a:prstGeom>
        </p:spPr>
        <p:txBody>
          <a:bodyPr vert="horz" lIns="91440" tIns="45720" rIns="91440" bIns="45720" rtlCol="0">
            <a:noAutofit/>
          </a:bodyPr>
          <a:lstStyle>
            <a:lvl1pPr marL="288000" indent="-288000" algn="l" defTabSz="685800" rtl="0" eaLnBrk="1" latinLnBrk="0" hangingPunct="1">
              <a:lnSpc>
                <a:spcPct val="90000"/>
              </a:lnSpc>
              <a:spcBef>
                <a:spcPts val="1350"/>
              </a:spcBef>
              <a:buSzPct val="100000"/>
              <a:buFont typeface="Arial" pitchFamily="34" charset="0"/>
              <a:buChar char="•"/>
              <a:defRPr sz="2800" kern="1200">
                <a:solidFill>
                  <a:schemeClr val="accent2">
                    <a:lumMod val="50000"/>
                  </a:schemeClr>
                </a:solidFill>
                <a:latin typeface="+mn-lt"/>
                <a:ea typeface="+mn-ea"/>
                <a:cs typeface="+mn-cs"/>
              </a:defRPr>
            </a:lvl1pPr>
            <a:lvl2pPr marL="576000" indent="-288000" algn="l" defTabSz="685800" rtl="0" eaLnBrk="1" latinLnBrk="0" hangingPunct="1">
              <a:lnSpc>
                <a:spcPct val="90000"/>
              </a:lnSpc>
              <a:spcBef>
                <a:spcPts val="750"/>
              </a:spcBef>
              <a:buSzPct val="100000"/>
              <a:buFont typeface="Arial" pitchFamily="34" charset="0"/>
              <a:buChar char="•"/>
              <a:defRPr sz="2400" kern="1200">
                <a:solidFill>
                  <a:schemeClr val="accent2">
                    <a:lumMod val="50000"/>
                  </a:schemeClr>
                </a:solidFill>
                <a:latin typeface="+mn-lt"/>
                <a:ea typeface="+mn-ea"/>
                <a:cs typeface="+mn-cs"/>
              </a:defRPr>
            </a:lvl2pPr>
            <a:lvl3pPr marL="864000" indent="-288000" algn="l" defTabSz="685800" rtl="0" eaLnBrk="1" latinLnBrk="0" hangingPunct="1">
              <a:lnSpc>
                <a:spcPct val="90000"/>
              </a:lnSpc>
              <a:spcBef>
                <a:spcPts val="600"/>
              </a:spcBef>
              <a:buSzPct val="100000"/>
              <a:buFont typeface="Arial" pitchFamily="34" charset="0"/>
              <a:buChar char="•"/>
              <a:defRPr sz="2400" kern="1200">
                <a:solidFill>
                  <a:schemeClr val="accent2">
                    <a:lumMod val="50000"/>
                  </a:schemeClr>
                </a:solidFill>
                <a:latin typeface="+mn-lt"/>
                <a:ea typeface="+mn-ea"/>
                <a:cs typeface="+mn-cs"/>
              </a:defRPr>
            </a:lvl3pPr>
            <a:lvl4pPr marL="1152000" indent="-288000" algn="l" defTabSz="685800" rtl="0" eaLnBrk="1" latinLnBrk="0" hangingPunct="1">
              <a:lnSpc>
                <a:spcPct val="90000"/>
              </a:lnSpc>
              <a:spcBef>
                <a:spcPts val="600"/>
              </a:spcBef>
              <a:buSzPct val="100000"/>
              <a:buFont typeface="Arial" pitchFamily="34" charset="0"/>
              <a:buChar char="•"/>
              <a:defRPr sz="2000" kern="1200">
                <a:solidFill>
                  <a:schemeClr val="accent2">
                    <a:lumMod val="50000"/>
                  </a:schemeClr>
                </a:solidFill>
                <a:latin typeface="+mn-lt"/>
                <a:ea typeface="+mn-ea"/>
                <a:cs typeface="+mn-cs"/>
              </a:defRPr>
            </a:lvl4pPr>
            <a:lvl5pPr marL="1296000" indent="-288000" algn="l" defTabSz="685800" rtl="0" eaLnBrk="1" latinLnBrk="0" hangingPunct="1">
              <a:lnSpc>
                <a:spcPct val="90000"/>
              </a:lnSpc>
              <a:spcBef>
                <a:spcPts val="600"/>
              </a:spcBef>
              <a:buSzPct val="100000"/>
              <a:buFont typeface="Arial" pitchFamily="34" charset="0"/>
              <a:buChar char="•"/>
              <a:defRPr sz="1800" kern="1200">
                <a:solidFill>
                  <a:schemeClr val="accent2">
                    <a:lumMod val="50000"/>
                  </a:schemeClr>
                </a:solidFill>
                <a:latin typeface="+mn-lt"/>
                <a:ea typeface="+mn-ea"/>
                <a:cs typeface="+mn-cs"/>
              </a:defRPr>
            </a:lvl5pPr>
            <a:lvl6pPr marL="123444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50000"/>
                  </a:schemeClr>
                </a:solidFill>
                <a:latin typeface="+mn-lt"/>
                <a:ea typeface="+mn-ea"/>
                <a:cs typeface="+mn-cs"/>
              </a:defRPr>
            </a:lvl6pPr>
            <a:lvl7pPr marL="144018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50000"/>
                  </a:schemeClr>
                </a:solidFill>
                <a:latin typeface="+mn-lt"/>
                <a:ea typeface="+mn-ea"/>
                <a:cs typeface="+mn-cs"/>
              </a:defRPr>
            </a:lvl7pPr>
            <a:lvl8pPr marL="164592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50000"/>
                  </a:schemeClr>
                </a:solidFill>
                <a:latin typeface="+mn-lt"/>
                <a:ea typeface="+mn-ea"/>
                <a:cs typeface="+mn-cs"/>
              </a:defRPr>
            </a:lvl8pPr>
            <a:lvl9pPr marL="1680210" indent="0" algn="l" defTabSz="685800" rtl="0" eaLnBrk="1" latinLnBrk="0" hangingPunct="1">
              <a:lnSpc>
                <a:spcPct val="90000"/>
              </a:lnSpc>
              <a:spcBef>
                <a:spcPts val="600"/>
              </a:spcBef>
              <a:buSzPct val="100000"/>
              <a:buFont typeface="Arial" pitchFamily="34" charset="0"/>
              <a:buNone/>
              <a:defRPr sz="1050" kern="1200">
                <a:solidFill>
                  <a:schemeClr val="accent2">
                    <a:lumMod val="50000"/>
                  </a:schemeClr>
                </a:solidFill>
                <a:latin typeface="+mn-lt"/>
                <a:ea typeface="+mn-ea"/>
                <a:cs typeface="+mn-cs"/>
              </a:defRPr>
            </a:lvl9pPr>
          </a:lstStyle>
          <a:p>
            <a:pPr>
              <a:spcBef>
                <a:spcPts val="200"/>
              </a:spcBef>
            </a:pPr>
            <a:r>
              <a:rPr lang="en-US" sz="1200" dirty="0"/>
              <a:t>This workshop was derived from the Pacific Seabirds Survey and Monitoring Manual, which was prepared under contract (AP_2/43) between the Secretariat of the Pacific Regional Environment Programme (SPREP) and the Northern New Zealand Seabird Trust (NNZST)</a:t>
            </a:r>
          </a:p>
          <a:p>
            <a:pPr>
              <a:spcBef>
                <a:spcPts val="200"/>
              </a:spcBef>
            </a:pPr>
            <a:r>
              <a:rPr lang="en-US" sz="1200" dirty="0"/>
              <a:t>The Palau workshop resources were developed by Ray Pierce (Eco Oceania) and Monica Gruber (Pacific Biosecurity), based on the resources in Pacific Seabirds Survey and Monitoring Manual, under contract (2026-PBS-001: AP_2/43) between SPREP and Pacific Biosecurity, and deployed on the website: </a:t>
            </a:r>
            <a:r>
              <a:rPr lang="en-US" sz="1200" dirty="0">
                <a:hlinkClick r:id="rId2"/>
              </a:rPr>
              <a:t>https://seabirds.pacificbiosecurity.co.nz</a:t>
            </a:r>
            <a:r>
              <a:rPr lang="en-US" sz="1200" dirty="0"/>
              <a:t> </a:t>
            </a:r>
          </a:p>
          <a:p>
            <a:pPr>
              <a:spcBef>
                <a:spcPts val="200"/>
              </a:spcBef>
            </a:pPr>
            <a:r>
              <a:rPr lang="en-US" sz="1200" dirty="0"/>
              <a:t>The project team also acknowledges the contribution of Karen Baird, SPREP's former Threatened and Migratory Species Adviser, who led efforts to develop more seabird resources on behalf of Pacific governments, for the benefit or Pacific communities.</a:t>
            </a:r>
          </a:p>
          <a:p>
            <a:pPr>
              <a:spcBef>
                <a:spcPts val="200"/>
              </a:spcBef>
            </a:pPr>
            <a:r>
              <a:rPr lang="en-US" sz="1200" dirty="0"/>
              <a:t>Contributors to the Pacific Seabirds Survey and Monitoring Manual</a:t>
            </a:r>
          </a:p>
          <a:p>
            <a:pPr lvl="1">
              <a:spcBef>
                <a:spcPts val="200"/>
              </a:spcBef>
            </a:pPr>
            <a:r>
              <a:rPr lang="en-US" sz="1100" b="1" dirty="0"/>
              <a:t>Principal authors and editorial team: </a:t>
            </a:r>
            <a:r>
              <a:rPr lang="en-US" sz="1100" dirty="0"/>
              <a:t>Chris P. Gaskin (NNZST), André F. Raine (Archipelago Research &amp; Conservation), Kerry A. Lukies (NNZST) and Edin A. Whitehead (NNZST).</a:t>
            </a:r>
          </a:p>
          <a:p>
            <a:pPr lvl="1">
              <a:spcBef>
                <a:spcPts val="200"/>
              </a:spcBef>
            </a:pPr>
            <a:r>
              <a:rPr lang="en-US" sz="1100" b="1" dirty="0"/>
              <a:t>Case study and section contributions by: </a:t>
            </a:r>
            <a:r>
              <a:rPr lang="en-US" sz="1100" dirty="0"/>
              <a:t>Alex Wegmann, Katie Franklin, Dana Sabine, Nick Holmes (The Nature Conservancy); Peter Allen, Rohan Clarke, Karina Sorrell (Monash University); Tehani Withers (SOP Manu); Andreas Ravache (Bird Conservation New Caledonia); Nicholas Carlile (Æstrelata Restorations); Richard Griffiths, Paula Castano, Paul Jacques (Island Conservation); Megan Friesen (Wenatchee Valley College); Matt Rayner (Auckland Museum); Sara Thompson, William Sydeman (Farrallon Institute); Kathy Kuletz (U.S. Fish and Wildlife Service); Sophie Laran (La Rochelle Université – CNRS); Stephanie Borrelle and Mark O’Brien (BirdLife Pacific); Steffen Oppel (Swiss Ornithological Institute); Marc Travers (Archipelago Research &amp; Conservation).</a:t>
            </a:r>
          </a:p>
          <a:p>
            <a:pPr lvl="1">
              <a:spcBef>
                <a:spcPts val="200"/>
              </a:spcBef>
            </a:pPr>
            <a:r>
              <a:rPr lang="en-US" sz="1100" dirty="0"/>
              <a:t>Also, special thanks to Graeme Taylor, Nicholas Carlile, Jay Penniman and Steffen Oppel for reviewing the draft manuscript.</a:t>
            </a:r>
          </a:p>
          <a:p>
            <a:pPr lvl="1">
              <a:spcBef>
                <a:spcPts val="200"/>
              </a:spcBef>
            </a:pPr>
            <a:r>
              <a:rPr lang="en-US" sz="1100" b="1" dirty="0"/>
              <a:t>Participants in the needs assessment review: </a:t>
            </a:r>
            <a:r>
              <a:rPr lang="en-US" sz="1100" dirty="0"/>
              <a:t>Bird Conservation New Caledonia; Te Ipukerea Society, Cook Islands; SOP Manu – Polynesian Ornithological Society, French Polynesia; Samoa Conservation Society, Samoa; Vava’u Environmental Protection Association (VEPA), Tonga; American Bird Conservancy (ABC), ABC Marine Programme; Nicholas Carlile; Eric Vidal; Graeme Taylor; Peter Frost; Ray Pierce; Mark O’Brien; Yuna Kim; Jay Penniman; Alex Wang; Brett Mossman; Peter Vaughan; Rohan Clarke; Eric Woehler; Kazuto Kawakami; Kentaro Kazama; Steffen Oppel.</a:t>
            </a:r>
          </a:p>
          <a:p>
            <a:pPr lvl="1">
              <a:spcBef>
                <a:spcPts val="200"/>
              </a:spcBef>
            </a:pPr>
            <a:r>
              <a:rPr lang="en-US" sz="1100" dirty="0"/>
              <a:t>Numerous photographers have generously contributed images; credits accompany the images.</a:t>
            </a:r>
          </a:p>
          <a:p>
            <a:pPr lvl="1">
              <a:spcBef>
                <a:spcPts val="200"/>
              </a:spcBef>
            </a:pPr>
            <a:r>
              <a:rPr lang="en-US" sz="1100" b="1" dirty="0"/>
              <a:t>Cover images: </a:t>
            </a:r>
            <a:r>
              <a:rPr lang="en-US" sz="1100" dirty="0"/>
              <a:t>White-tailed Tropicbird on nest on the island of Kaua’i, Hawaii. Photo: André F. Raine; Sooty Tern colony at Chesterfield Reef, New Caledonia. Photo: Mathieu Mathivet; ‘New Caledonian Storm-petrel’. Photo: Hadoram Shirihai; Research team on </a:t>
            </a:r>
            <a:r>
              <a:rPr lang="en-US" sz="1100"/>
              <a:t>Tauturoa</a:t>
            </a:r>
            <a:r>
              <a:rPr lang="en-US" sz="1100" dirty="0"/>
              <a:t>, Rapa, French Polynesia. Photo: Tehani Withers. </a:t>
            </a:r>
          </a:p>
          <a:p>
            <a:pPr lvl="1">
              <a:spcBef>
                <a:spcPts val="200"/>
              </a:spcBef>
            </a:pPr>
            <a:r>
              <a:rPr lang="en-US" sz="1100" b="1" dirty="0"/>
              <a:t>Graphic design and layout: </a:t>
            </a:r>
            <a:r>
              <a:rPr lang="en-US" sz="1100" dirty="0"/>
              <a:t>Carlo Iacovino. </a:t>
            </a:r>
          </a:p>
        </p:txBody>
      </p:sp>
    </p:spTree>
    <p:extLst>
      <p:ext uri="{BB962C8B-B14F-4D97-AF65-F5344CB8AC3E}">
        <p14:creationId xmlns:p14="http://schemas.microsoft.com/office/powerpoint/2010/main" val="3327456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C6FAB-A38B-52F2-BB3A-7C6EEF4F669E}"/>
              </a:ext>
            </a:extLst>
          </p:cNvPr>
          <p:cNvSpPr>
            <a:spLocks noGrp="1"/>
          </p:cNvSpPr>
          <p:nvPr>
            <p:ph type="title"/>
          </p:nvPr>
        </p:nvSpPr>
        <p:spPr/>
        <p:txBody>
          <a:bodyPr/>
          <a:lstStyle/>
          <a:p>
            <a:r>
              <a:rPr lang="en-US" dirty="0"/>
              <a:t>Introductions</a:t>
            </a:r>
            <a:endParaRPr lang="en-NZ" dirty="0"/>
          </a:p>
        </p:txBody>
      </p:sp>
      <p:sp>
        <p:nvSpPr>
          <p:cNvPr id="3" name="Content Placeholder 2">
            <a:extLst>
              <a:ext uri="{FF2B5EF4-FFF2-40B4-BE49-F238E27FC236}">
                <a16:creationId xmlns:a16="http://schemas.microsoft.com/office/drawing/2014/main" id="{97634D4C-9198-D97F-5204-8DA3D2FC3204}"/>
              </a:ext>
            </a:extLst>
          </p:cNvPr>
          <p:cNvSpPr>
            <a:spLocks noGrp="1"/>
          </p:cNvSpPr>
          <p:nvPr>
            <p:ph idx="1"/>
          </p:nvPr>
        </p:nvSpPr>
        <p:spPr>
          <a:xfrm>
            <a:off x="577969" y="1171635"/>
            <a:ext cx="5847545" cy="4874178"/>
          </a:xfrm>
        </p:spPr>
        <p:txBody>
          <a:bodyPr/>
          <a:lstStyle/>
          <a:p>
            <a:pPr marL="0" indent="0">
              <a:buNone/>
            </a:pPr>
            <a:r>
              <a:rPr lang="en-US" dirty="0"/>
              <a:t>Ray Pierce, </a:t>
            </a:r>
            <a:r>
              <a:rPr lang="en-US" dirty="0" err="1"/>
              <a:t>EcoOceania</a:t>
            </a:r>
            <a:endParaRPr lang="en-US" dirty="0"/>
          </a:p>
          <a:p>
            <a:pPr marL="0" indent="0">
              <a:buNone/>
            </a:pPr>
            <a:endParaRPr lang="en-US" dirty="0"/>
          </a:p>
          <a:p>
            <a:pPr marL="0" indent="0">
              <a:buNone/>
            </a:pPr>
            <a:endParaRPr lang="en-US" dirty="0"/>
          </a:p>
          <a:p>
            <a:pPr marL="0" indent="0">
              <a:buNone/>
            </a:pPr>
            <a:r>
              <a:rPr lang="en-US" dirty="0"/>
              <a:t>Monica Gruber, Pacific Biosecurity</a:t>
            </a:r>
          </a:p>
          <a:p>
            <a:pPr marL="0" indent="0">
              <a:buNone/>
            </a:pPr>
            <a:endParaRPr lang="en-US" dirty="0"/>
          </a:p>
          <a:p>
            <a:pPr marL="0" indent="0">
              <a:buNone/>
            </a:pPr>
            <a:endParaRPr lang="en-US" dirty="0"/>
          </a:p>
          <a:p>
            <a:pPr marL="0" indent="0">
              <a:buNone/>
            </a:pPr>
            <a:r>
              <a:rPr lang="en-US" dirty="0"/>
              <a:t>Etienne Delattre, SPREP</a:t>
            </a:r>
            <a:endParaRPr lang="en-NZ" dirty="0"/>
          </a:p>
        </p:txBody>
      </p:sp>
      <p:pic>
        <p:nvPicPr>
          <p:cNvPr id="5" name="Picture 4">
            <a:extLst>
              <a:ext uri="{FF2B5EF4-FFF2-40B4-BE49-F238E27FC236}">
                <a16:creationId xmlns:a16="http://schemas.microsoft.com/office/drawing/2014/main" id="{3E76752B-FA32-5171-F660-22E98CC4FDB9}"/>
              </a:ext>
            </a:extLst>
          </p:cNvPr>
          <p:cNvPicPr>
            <a:picLocks noChangeAspect="1"/>
          </p:cNvPicPr>
          <p:nvPr/>
        </p:nvPicPr>
        <p:blipFill>
          <a:blip r:embed="rId3"/>
          <a:srcRect l="37556" t="54783" r="57304" b="34378"/>
          <a:stretch>
            <a:fillRect/>
          </a:stretch>
        </p:blipFill>
        <p:spPr>
          <a:xfrm>
            <a:off x="6767385" y="4245186"/>
            <a:ext cx="1449867" cy="1643232"/>
          </a:xfrm>
          <a:prstGeom prst="rect">
            <a:avLst/>
          </a:prstGeom>
        </p:spPr>
      </p:pic>
      <p:pic>
        <p:nvPicPr>
          <p:cNvPr id="6" name="Picture 5" descr="Picture">
            <a:extLst>
              <a:ext uri="{FF2B5EF4-FFF2-40B4-BE49-F238E27FC236}">
                <a16:creationId xmlns:a16="http://schemas.microsoft.com/office/drawing/2014/main" id="{39286012-CC1F-7BB9-A65D-908B33CCF86F}"/>
              </a:ext>
            </a:extLst>
          </p:cNvPr>
          <p:cNvPicPr>
            <a:picLocks noChangeAspect="1"/>
          </p:cNvPicPr>
          <p:nvPr/>
        </p:nvPicPr>
        <p:blipFill>
          <a:blip r:embed="rId4"/>
          <a:stretch>
            <a:fillRect/>
          </a:stretch>
        </p:blipFill>
        <p:spPr>
          <a:xfrm>
            <a:off x="6767386" y="2358907"/>
            <a:ext cx="1449866" cy="1777576"/>
          </a:xfrm>
          <a:prstGeom prst="rect">
            <a:avLst/>
          </a:prstGeom>
        </p:spPr>
      </p:pic>
      <p:pic>
        <p:nvPicPr>
          <p:cNvPr id="7" name="Picture 6" descr="Picture">
            <a:extLst>
              <a:ext uri="{FF2B5EF4-FFF2-40B4-BE49-F238E27FC236}">
                <a16:creationId xmlns:a16="http://schemas.microsoft.com/office/drawing/2014/main" id="{516BF207-BB53-4B91-9EB9-A9079CD2685F}"/>
              </a:ext>
            </a:extLst>
          </p:cNvPr>
          <p:cNvPicPr>
            <a:picLocks noChangeAspect="1"/>
          </p:cNvPicPr>
          <p:nvPr/>
        </p:nvPicPr>
        <p:blipFill>
          <a:blip r:embed="rId5"/>
          <a:srcRect l="68924" t="20090" r="12154" b="60691"/>
          <a:stretch>
            <a:fillRect/>
          </a:stretch>
        </p:blipFill>
        <p:spPr>
          <a:xfrm>
            <a:off x="6767385" y="409104"/>
            <a:ext cx="1449866" cy="1841100"/>
          </a:xfrm>
          <a:prstGeom prst="rect">
            <a:avLst/>
          </a:prstGeom>
        </p:spPr>
      </p:pic>
    </p:spTree>
    <p:extLst>
      <p:ext uri="{BB962C8B-B14F-4D97-AF65-F5344CB8AC3E}">
        <p14:creationId xmlns:p14="http://schemas.microsoft.com/office/powerpoint/2010/main" val="2124139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56884-71F3-7A0E-CF7D-D359813033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766C49-2BBD-1F29-5198-B6AE1169433B}"/>
              </a:ext>
            </a:extLst>
          </p:cNvPr>
          <p:cNvSpPr>
            <a:spLocks noGrp="1"/>
          </p:cNvSpPr>
          <p:nvPr>
            <p:ph type="title"/>
          </p:nvPr>
        </p:nvSpPr>
        <p:spPr/>
        <p:txBody>
          <a:bodyPr/>
          <a:lstStyle/>
          <a:p>
            <a:r>
              <a:rPr lang="en-US" dirty="0"/>
              <a:t>Image credits</a:t>
            </a:r>
          </a:p>
        </p:txBody>
      </p:sp>
      <p:sp>
        <p:nvSpPr>
          <p:cNvPr id="3" name="Content Placeholder 2">
            <a:extLst>
              <a:ext uri="{FF2B5EF4-FFF2-40B4-BE49-F238E27FC236}">
                <a16:creationId xmlns:a16="http://schemas.microsoft.com/office/drawing/2014/main" id="{173B0137-D4C1-EF26-A9AF-4B16A64A87BE}"/>
              </a:ext>
            </a:extLst>
          </p:cNvPr>
          <p:cNvSpPr>
            <a:spLocks noGrp="1"/>
          </p:cNvSpPr>
          <p:nvPr>
            <p:ph idx="4294967295"/>
          </p:nvPr>
        </p:nvSpPr>
        <p:spPr>
          <a:xfrm>
            <a:off x="577969" y="1171635"/>
            <a:ext cx="8031191" cy="4874178"/>
          </a:xfrm>
        </p:spPr>
        <p:txBody>
          <a:bodyPr/>
          <a:lstStyle/>
          <a:p>
            <a:r>
              <a:rPr lang="en-US" sz="1200" dirty="0"/>
              <a:t>The numbers in this list refer to the figure numbers in the Pacific Seabirds Survey and Monitoring Manual. Credits for others are noted here or in the images</a:t>
            </a:r>
          </a:p>
          <a:p>
            <a:pPr lvl="1"/>
            <a:r>
              <a:rPr lang="en-US" sz="1200" dirty="0"/>
              <a:t>Cover slide image: Lesser Frigatebirds, Kiribati. Hiroyuki Tanoi</a:t>
            </a:r>
          </a:p>
          <a:p>
            <a:endParaRPr lang="en-US" dirty="0"/>
          </a:p>
        </p:txBody>
      </p:sp>
    </p:spTree>
    <p:extLst>
      <p:ext uri="{BB962C8B-B14F-4D97-AF65-F5344CB8AC3E}">
        <p14:creationId xmlns:p14="http://schemas.microsoft.com/office/powerpoint/2010/main" val="3493678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Training-of-trainers Introduction</a:t>
            </a:r>
          </a:p>
        </p:txBody>
      </p:sp>
      <p:sp>
        <p:nvSpPr>
          <p:cNvPr id="3" name="Subtitle 2"/>
          <p:cNvSpPr>
            <a:spLocks noGrp="1"/>
          </p:cNvSpPr>
          <p:nvPr>
            <p:ph type="subTitle" idx="1"/>
          </p:nvPr>
        </p:nvSpPr>
        <p:spPr/>
        <p:txBody>
          <a:bodyPr>
            <a:normAutofit/>
          </a:bodyPr>
          <a:lstStyle/>
          <a:p>
            <a:r>
              <a:rPr lang="en-US" sz="2800" dirty="0"/>
              <a:t>Monica Gruber</a:t>
            </a:r>
          </a:p>
        </p:txBody>
      </p:sp>
    </p:spTree>
    <p:extLst>
      <p:ext uri="{BB962C8B-B14F-4D97-AF65-F5344CB8AC3E}">
        <p14:creationId xmlns:p14="http://schemas.microsoft.com/office/powerpoint/2010/main" val="1503902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7CCF0-444A-B5B3-C33B-08F37BC4BB72}"/>
              </a:ext>
            </a:extLst>
          </p:cNvPr>
          <p:cNvSpPr>
            <a:spLocks noGrp="1"/>
          </p:cNvSpPr>
          <p:nvPr>
            <p:ph type="title"/>
          </p:nvPr>
        </p:nvSpPr>
        <p:spPr/>
        <p:txBody>
          <a:bodyPr>
            <a:normAutofit/>
          </a:bodyPr>
          <a:lstStyle/>
          <a:p>
            <a:r>
              <a:rPr lang="en-NZ" dirty="0"/>
              <a:t>Objectives of the workshop</a:t>
            </a:r>
          </a:p>
        </p:txBody>
      </p:sp>
      <p:sp>
        <p:nvSpPr>
          <p:cNvPr id="3" name="Content Placeholder 2">
            <a:extLst>
              <a:ext uri="{FF2B5EF4-FFF2-40B4-BE49-F238E27FC236}">
                <a16:creationId xmlns:a16="http://schemas.microsoft.com/office/drawing/2014/main" id="{E4AF3FBF-86E0-2469-4C2E-9D7E27608E53}"/>
              </a:ext>
            </a:extLst>
          </p:cNvPr>
          <p:cNvSpPr>
            <a:spLocks noGrp="1"/>
          </p:cNvSpPr>
          <p:nvPr>
            <p:ph idx="4294967295"/>
          </p:nvPr>
        </p:nvSpPr>
        <p:spPr>
          <a:xfrm>
            <a:off x="577969" y="1171635"/>
            <a:ext cx="8031191" cy="4874178"/>
          </a:xfrm>
        </p:spPr>
        <p:txBody>
          <a:bodyPr>
            <a:normAutofit/>
          </a:bodyPr>
          <a:lstStyle/>
          <a:p>
            <a:pPr marL="34290" indent="0">
              <a:buNone/>
            </a:pPr>
            <a:r>
              <a:rPr lang="en-US" dirty="0"/>
              <a:t>The objectives of today’s workshop are to enable participants to </a:t>
            </a:r>
          </a:p>
          <a:p>
            <a:pPr marL="548640" indent="-514350">
              <a:buFont typeface="+mj-lt"/>
              <a:buAutoNum type="arabicPeriod"/>
            </a:pPr>
            <a:r>
              <a:rPr lang="en-US" dirty="0"/>
              <a:t>Use the resources on the </a:t>
            </a:r>
            <a:r>
              <a:rPr lang="en-US" dirty="0">
                <a:hlinkClick r:id="rId3"/>
              </a:rPr>
              <a:t>Seabird Surveys and Monitoring website</a:t>
            </a:r>
            <a:r>
              <a:rPr lang="en-US" dirty="0"/>
              <a:t> to train others in seabird surveys and monitoring </a:t>
            </a:r>
          </a:p>
          <a:p>
            <a:pPr marL="548640" indent="-514350">
              <a:buFont typeface="+mj-lt"/>
              <a:buAutoNum type="arabicPeriod"/>
            </a:pPr>
            <a:r>
              <a:rPr lang="en-US" dirty="0"/>
              <a:t>Update Palau pages and resources on the website</a:t>
            </a:r>
          </a:p>
          <a:p>
            <a:pPr marL="34290" indent="0">
              <a:buNone/>
            </a:pPr>
            <a:r>
              <a:rPr lang="en-US" dirty="0"/>
              <a:t>The three-day workshop resources on the website demonstrate how the training could be delivered to others</a:t>
            </a:r>
            <a:endParaRPr lang="en-NZ" dirty="0"/>
          </a:p>
        </p:txBody>
      </p:sp>
    </p:spTree>
    <p:extLst>
      <p:ext uri="{BB962C8B-B14F-4D97-AF65-F5344CB8AC3E}">
        <p14:creationId xmlns:p14="http://schemas.microsoft.com/office/powerpoint/2010/main" val="2925371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A88FC-666A-B61A-F1D6-037FCF26CF20}"/>
              </a:ext>
            </a:extLst>
          </p:cNvPr>
          <p:cNvSpPr>
            <a:spLocks noGrp="1"/>
          </p:cNvSpPr>
          <p:nvPr>
            <p:ph type="title"/>
          </p:nvPr>
        </p:nvSpPr>
        <p:spPr/>
        <p:txBody>
          <a:bodyPr/>
          <a:lstStyle/>
          <a:p>
            <a:r>
              <a:rPr lang="en-NZ" dirty="0"/>
              <a:t>Today’s topics</a:t>
            </a:r>
          </a:p>
        </p:txBody>
      </p:sp>
      <p:sp>
        <p:nvSpPr>
          <p:cNvPr id="3" name="Content Placeholder 2">
            <a:extLst>
              <a:ext uri="{FF2B5EF4-FFF2-40B4-BE49-F238E27FC236}">
                <a16:creationId xmlns:a16="http://schemas.microsoft.com/office/drawing/2014/main" id="{A0BDE062-F790-8DAB-2AFC-D7CA0C6FC94B}"/>
              </a:ext>
            </a:extLst>
          </p:cNvPr>
          <p:cNvSpPr>
            <a:spLocks noGrp="1"/>
          </p:cNvSpPr>
          <p:nvPr>
            <p:ph idx="4294967295"/>
          </p:nvPr>
        </p:nvSpPr>
        <p:spPr>
          <a:xfrm>
            <a:off x="577969" y="1171634"/>
            <a:ext cx="8031191" cy="5114865"/>
          </a:xfrm>
        </p:spPr>
        <p:txBody>
          <a:bodyPr>
            <a:normAutofit/>
          </a:bodyPr>
          <a:lstStyle/>
          <a:p>
            <a:pPr marL="548640" indent="-514350">
              <a:buFont typeface="+mj-lt"/>
              <a:buAutoNum type="arabicPeriod"/>
            </a:pPr>
            <a:r>
              <a:rPr lang="en-US" dirty="0"/>
              <a:t>The Pacific BioScapes programme</a:t>
            </a:r>
          </a:p>
          <a:p>
            <a:pPr marL="548640" indent="-514350">
              <a:buFont typeface="+mj-lt"/>
              <a:buAutoNum type="arabicPeriod"/>
            </a:pPr>
            <a:r>
              <a:rPr lang="en-US" dirty="0"/>
              <a:t>The SPREP seabird monitoring project</a:t>
            </a:r>
          </a:p>
          <a:p>
            <a:pPr marL="548640" indent="-514350">
              <a:buFont typeface="+mj-lt"/>
              <a:buAutoNum type="arabicPeriod"/>
            </a:pPr>
            <a:r>
              <a:rPr lang="en-US" dirty="0"/>
              <a:t>Pacific Seabirds Survey and Monitoring Manual</a:t>
            </a:r>
          </a:p>
          <a:p>
            <a:pPr marL="548640" indent="-514350">
              <a:buFont typeface="+mj-lt"/>
              <a:buAutoNum type="arabicPeriod"/>
            </a:pPr>
            <a:r>
              <a:rPr lang="en-US" dirty="0"/>
              <a:t>How to use the Palau workshop resources </a:t>
            </a:r>
          </a:p>
          <a:p>
            <a:pPr marL="548640" indent="-514350">
              <a:buFont typeface="+mj-lt"/>
              <a:buAutoNum type="arabicPeriod"/>
            </a:pPr>
            <a:r>
              <a:rPr lang="en-US" dirty="0"/>
              <a:t>Overview of the three-day workshop</a:t>
            </a:r>
          </a:p>
          <a:p>
            <a:pPr marL="548640" indent="-514350">
              <a:buFont typeface="+mj-lt"/>
              <a:buAutoNum type="arabicPeriod"/>
            </a:pPr>
            <a:r>
              <a:rPr lang="en-US" dirty="0"/>
              <a:t>Caution on seabird handling</a:t>
            </a:r>
          </a:p>
          <a:p>
            <a:pPr marL="548640" indent="-514350">
              <a:buFont typeface="+mj-lt"/>
              <a:buAutoNum type="arabicPeriod"/>
            </a:pPr>
            <a:r>
              <a:rPr lang="en-US" dirty="0"/>
              <a:t>How to update Palau pages on the </a:t>
            </a:r>
            <a:r>
              <a:rPr lang="en-US" dirty="0">
                <a:hlinkClick r:id="rId2"/>
              </a:rPr>
              <a:t>Seabird Surveys and Monitoring website</a:t>
            </a:r>
            <a:endParaRPr lang="en-US" dirty="0"/>
          </a:p>
        </p:txBody>
      </p:sp>
    </p:spTree>
    <p:extLst>
      <p:ext uri="{BB962C8B-B14F-4D97-AF65-F5344CB8AC3E}">
        <p14:creationId xmlns:p14="http://schemas.microsoft.com/office/powerpoint/2010/main" val="741003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B49B8-0E22-F290-6175-17CD30664637}"/>
              </a:ext>
            </a:extLst>
          </p:cNvPr>
          <p:cNvSpPr>
            <a:spLocks noGrp="1"/>
          </p:cNvSpPr>
          <p:nvPr>
            <p:ph type="title"/>
          </p:nvPr>
        </p:nvSpPr>
        <p:spPr/>
        <p:txBody>
          <a:bodyPr/>
          <a:lstStyle/>
          <a:p>
            <a:r>
              <a:rPr lang="en-US" dirty="0"/>
              <a:t>Mentimeter</a:t>
            </a:r>
            <a:endParaRPr lang="en-NZ" dirty="0"/>
          </a:p>
        </p:txBody>
      </p:sp>
      <p:sp>
        <p:nvSpPr>
          <p:cNvPr id="3" name="Content Placeholder 2">
            <a:extLst>
              <a:ext uri="{FF2B5EF4-FFF2-40B4-BE49-F238E27FC236}">
                <a16:creationId xmlns:a16="http://schemas.microsoft.com/office/drawing/2014/main" id="{7FA43A4A-8ADF-2E07-6DDF-10ACEF8BD7DE}"/>
              </a:ext>
            </a:extLst>
          </p:cNvPr>
          <p:cNvSpPr>
            <a:spLocks noGrp="1"/>
          </p:cNvSpPr>
          <p:nvPr>
            <p:ph idx="1"/>
          </p:nvPr>
        </p:nvSpPr>
        <p:spPr>
          <a:xfrm>
            <a:off x="577970" y="1171635"/>
            <a:ext cx="4982572" cy="4874178"/>
          </a:xfrm>
        </p:spPr>
        <p:txBody>
          <a:bodyPr>
            <a:normAutofit fontScale="92500" lnSpcReduction="10000"/>
          </a:bodyPr>
          <a:lstStyle/>
          <a:p>
            <a:r>
              <a:rPr lang="en-US" dirty="0"/>
              <a:t>Mentimeter is a way for people to share their views anonymously </a:t>
            </a:r>
          </a:p>
          <a:p>
            <a:r>
              <a:rPr lang="en-US" dirty="0"/>
              <a:t>We won’t know what your answers are, we only see the group results</a:t>
            </a:r>
          </a:p>
          <a:p>
            <a:r>
              <a:rPr lang="en-US" dirty="0"/>
              <a:t>We use Mentimeter to do some spot quizzes throughout the workshop</a:t>
            </a:r>
          </a:p>
          <a:p>
            <a:r>
              <a:rPr lang="en-US" dirty="0"/>
              <a:t>Let’s try it out…</a:t>
            </a:r>
          </a:p>
          <a:p>
            <a:r>
              <a:rPr lang="en-US" dirty="0"/>
              <a:t>Use your phone to scan this QR code</a:t>
            </a:r>
          </a:p>
        </p:txBody>
      </p:sp>
      <p:pic>
        <p:nvPicPr>
          <p:cNvPr id="5" name="Picture 4">
            <a:extLst>
              <a:ext uri="{FF2B5EF4-FFF2-40B4-BE49-F238E27FC236}">
                <a16:creationId xmlns:a16="http://schemas.microsoft.com/office/drawing/2014/main" id="{71D62E8E-DD2D-46AC-B200-47DB04747967}"/>
              </a:ext>
            </a:extLst>
          </p:cNvPr>
          <p:cNvPicPr>
            <a:picLocks noChangeAspect="1"/>
          </p:cNvPicPr>
          <p:nvPr/>
        </p:nvPicPr>
        <p:blipFill>
          <a:blip r:embed="rId2"/>
          <a:stretch>
            <a:fillRect/>
          </a:stretch>
        </p:blipFill>
        <p:spPr>
          <a:xfrm>
            <a:off x="5950684" y="1810485"/>
            <a:ext cx="2736115" cy="2736115"/>
          </a:xfrm>
          <a:prstGeom prst="rect">
            <a:avLst/>
          </a:prstGeom>
          <a:noFill/>
        </p:spPr>
      </p:pic>
    </p:spTree>
    <p:extLst>
      <p:ext uri="{BB962C8B-B14F-4D97-AF65-F5344CB8AC3E}">
        <p14:creationId xmlns:p14="http://schemas.microsoft.com/office/powerpoint/2010/main" val="1410180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B8ABB-EAB5-D7DB-1225-13B7805B15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D9BD93-0624-9400-7220-C67A0F0BE66A}"/>
              </a:ext>
            </a:extLst>
          </p:cNvPr>
          <p:cNvSpPr>
            <a:spLocks noGrp="1"/>
          </p:cNvSpPr>
          <p:nvPr>
            <p:ph type="title"/>
          </p:nvPr>
        </p:nvSpPr>
        <p:spPr/>
        <p:txBody>
          <a:bodyPr/>
          <a:lstStyle/>
          <a:p>
            <a:r>
              <a:rPr lang="en-NZ" dirty="0"/>
              <a:t>Mentimeter</a:t>
            </a:r>
          </a:p>
        </p:txBody>
      </p:sp>
      <p:sp>
        <p:nvSpPr>
          <p:cNvPr id="3" name="Content Placeholder 2">
            <a:extLst>
              <a:ext uri="{FF2B5EF4-FFF2-40B4-BE49-F238E27FC236}">
                <a16:creationId xmlns:a16="http://schemas.microsoft.com/office/drawing/2014/main" id="{49CE0EED-7C18-E33E-AEB8-DBC86FD7976E}"/>
              </a:ext>
            </a:extLst>
          </p:cNvPr>
          <p:cNvSpPr>
            <a:spLocks noGrp="1"/>
          </p:cNvSpPr>
          <p:nvPr>
            <p:ph idx="1"/>
          </p:nvPr>
        </p:nvSpPr>
        <p:spPr>
          <a:xfrm>
            <a:off x="457200" y="1978270"/>
            <a:ext cx="4038600" cy="3940422"/>
          </a:xfrm>
        </p:spPr>
        <p:txBody>
          <a:bodyPr>
            <a:normAutofit/>
          </a:bodyPr>
          <a:lstStyle/>
          <a:p>
            <a:pPr marL="474796" indent="-474796">
              <a:buFont typeface="+mj-lt"/>
              <a:buAutoNum type="arabicPeriod"/>
            </a:pPr>
            <a:r>
              <a:rPr lang="en-US" dirty="0"/>
              <a:t>What are your plans for the weekend?</a:t>
            </a:r>
          </a:p>
          <a:p>
            <a:pPr marL="474796" indent="-474796">
              <a:buFont typeface="+mj-lt"/>
              <a:buAutoNum type="arabicPeriod"/>
            </a:pPr>
            <a:endParaRPr lang="en-US" dirty="0"/>
          </a:p>
          <a:p>
            <a:endParaRPr lang="en-NZ" dirty="0"/>
          </a:p>
        </p:txBody>
      </p:sp>
      <p:sp>
        <p:nvSpPr>
          <p:cNvPr id="4" name="Slide Number Placeholder 3">
            <a:extLst>
              <a:ext uri="{FF2B5EF4-FFF2-40B4-BE49-F238E27FC236}">
                <a16:creationId xmlns:a16="http://schemas.microsoft.com/office/drawing/2014/main" id="{7DB34952-B91D-C300-AB79-016FD6D76A4C}"/>
              </a:ext>
            </a:extLst>
          </p:cNvPr>
          <p:cNvSpPr>
            <a:spLocks noGrp="1"/>
          </p:cNvSpPr>
          <p:nvPr>
            <p:ph type="sldNum" sz="quarter" idx="12"/>
          </p:nvPr>
        </p:nvSpPr>
        <p:spPr/>
        <p:txBody>
          <a:bodyPr/>
          <a:lstStyle/>
          <a:p>
            <a:fld id="{0ED95122-A112-0844-98BC-D2A9AE745818}" type="slidenum">
              <a:rPr lang="en-US" smtClean="0"/>
              <a:t>7</a:t>
            </a:fld>
            <a:endParaRPr lang="en-US" dirty="0"/>
          </a:p>
        </p:txBody>
      </p:sp>
      <p:pic>
        <p:nvPicPr>
          <p:cNvPr id="6" name="Picture 5">
            <a:extLst>
              <a:ext uri="{FF2B5EF4-FFF2-40B4-BE49-F238E27FC236}">
                <a16:creationId xmlns:a16="http://schemas.microsoft.com/office/drawing/2014/main" id="{430A1373-30AB-827E-C21C-8E9A5EB0BA05}"/>
              </a:ext>
            </a:extLst>
          </p:cNvPr>
          <p:cNvPicPr>
            <a:picLocks noChangeAspect="1"/>
          </p:cNvPicPr>
          <p:nvPr/>
        </p:nvPicPr>
        <p:blipFill>
          <a:blip r:embed="rId2"/>
          <a:stretch>
            <a:fillRect/>
          </a:stretch>
        </p:blipFill>
        <p:spPr>
          <a:xfrm>
            <a:off x="5950684" y="1810485"/>
            <a:ext cx="2736115" cy="2736115"/>
          </a:xfrm>
          <a:prstGeom prst="rect">
            <a:avLst/>
          </a:prstGeom>
          <a:noFill/>
        </p:spPr>
      </p:pic>
    </p:spTree>
    <p:extLst>
      <p:ext uri="{BB962C8B-B14F-4D97-AF65-F5344CB8AC3E}">
        <p14:creationId xmlns:p14="http://schemas.microsoft.com/office/powerpoint/2010/main" val="393790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ADBBA-7A2E-663B-8B91-8D2E090F2F22}"/>
              </a:ext>
            </a:extLst>
          </p:cNvPr>
          <p:cNvSpPr>
            <a:spLocks noGrp="1"/>
          </p:cNvSpPr>
          <p:nvPr>
            <p:ph type="title"/>
          </p:nvPr>
        </p:nvSpPr>
        <p:spPr/>
        <p:txBody>
          <a:bodyPr>
            <a:normAutofit/>
          </a:bodyPr>
          <a:lstStyle/>
          <a:p>
            <a:r>
              <a:rPr lang="en-US" dirty="0"/>
              <a:t>1. The Pacific BioScapes programme</a:t>
            </a:r>
            <a:endParaRPr lang="en-NZ" dirty="0"/>
          </a:p>
        </p:txBody>
      </p:sp>
      <p:pic>
        <p:nvPicPr>
          <p:cNvPr id="4" name="Online Media 3" title="Introducing the EU/SPREP Pacific BioScapes Programme">
            <a:hlinkClick r:id="" action="ppaction://media"/>
            <a:extLst>
              <a:ext uri="{FF2B5EF4-FFF2-40B4-BE49-F238E27FC236}">
                <a16:creationId xmlns:a16="http://schemas.microsoft.com/office/drawing/2014/main" id="{9FAF8D93-F656-F119-1D25-E433FE540249}"/>
              </a:ext>
            </a:extLst>
          </p:cNvPr>
          <p:cNvPicPr>
            <a:picLocks noRot="1" noChangeAspect="1"/>
          </p:cNvPicPr>
          <p:nvPr>
            <a:videoFile r:link="rId1"/>
          </p:nvPr>
        </p:nvPicPr>
        <p:blipFill>
          <a:blip r:embed="rId4"/>
          <a:stretch>
            <a:fillRect/>
          </a:stretch>
        </p:blipFill>
        <p:spPr>
          <a:xfrm>
            <a:off x="0" y="1204020"/>
            <a:ext cx="9144000" cy="5165725"/>
          </a:xfrm>
          <a:prstGeom prst="rect">
            <a:avLst/>
          </a:prstGeom>
          <a:ln>
            <a:noFill/>
          </a:ln>
        </p:spPr>
      </p:pic>
    </p:spTree>
    <p:extLst>
      <p:ext uri="{BB962C8B-B14F-4D97-AF65-F5344CB8AC3E}">
        <p14:creationId xmlns:p14="http://schemas.microsoft.com/office/powerpoint/2010/main" val="369956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D644C-B4F5-5788-95A5-4C134A3622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218751-0E8E-9B5B-E0C8-D57A1373397F}"/>
              </a:ext>
            </a:extLst>
          </p:cNvPr>
          <p:cNvSpPr>
            <a:spLocks noGrp="1"/>
          </p:cNvSpPr>
          <p:nvPr>
            <p:ph type="title"/>
          </p:nvPr>
        </p:nvSpPr>
        <p:spPr/>
        <p:txBody>
          <a:bodyPr>
            <a:normAutofit/>
          </a:bodyPr>
          <a:lstStyle/>
          <a:p>
            <a:r>
              <a:rPr lang="en-US" dirty="0"/>
              <a:t>2. The Palau seabird monitoring project</a:t>
            </a:r>
            <a:endParaRPr lang="en-NZ" dirty="0"/>
          </a:p>
        </p:txBody>
      </p:sp>
      <p:sp>
        <p:nvSpPr>
          <p:cNvPr id="3" name="Content Placeholder 2">
            <a:extLst>
              <a:ext uri="{FF2B5EF4-FFF2-40B4-BE49-F238E27FC236}">
                <a16:creationId xmlns:a16="http://schemas.microsoft.com/office/drawing/2014/main" id="{10ED6C11-417D-1353-FEF5-1C93C47286DA}"/>
              </a:ext>
            </a:extLst>
          </p:cNvPr>
          <p:cNvSpPr>
            <a:spLocks noGrp="1"/>
          </p:cNvSpPr>
          <p:nvPr>
            <p:ph idx="4294967295"/>
          </p:nvPr>
        </p:nvSpPr>
        <p:spPr>
          <a:xfrm>
            <a:off x="577969" y="1171635"/>
            <a:ext cx="8315864" cy="4874178"/>
          </a:xfrm>
          <a:prstGeom prst="rect">
            <a:avLst/>
          </a:prstGeom>
        </p:spPr>
        <p:txBody>
          <a:bodyPr/>
          <a:lstStyle/>
          <a:p>
            <a:pPr marL="0" indent="0">
              <a:buNone/>
            </a:pPr>
            <a:r>
              <a:rPr lang="en-US" dirty="0"/>
              <a:t>Objective</a:t>
            </a:r>
          </a:p>
          <a:p>
            <a:r>
              <a:rPr lang="en-US" dirty="0"/>
              <a:t>Deliver seabird monitoring training in Palau to government agencies, NGOs, CSOs,  tourism operators who are either </a:t>
            </a:r>
          </a:p>
          <a:p>
            <a:pPr lvl="1"/>
            <a:r>
              <a:rPr lang="en-US" dirty="0"/>
              <a:t>working on seabirds or </a:t>
            </a:r>
          </a:p>
          <a:p>
            <a:pPr lvl="1"/>
            <a:r>
              <a:rPr lang="en-US" dirty="0"/>
              <a:t>have field capacity and interest </a:t>
            </a:r>
          </a:p>
          <a:p>
            <a:r>
              <a:rPr lang="en-US" dirty="0"/>
              <a:t>Contributes to Pacific BioScapes’ Activity 2.1.5: </a:t>
            </a:r>
            <a:r>
              <a:rPr lang="en-US" i="1" dirty="0"/>
              <a:t>Increase site level management capacity of Palau’s Protected Areas Network</a:t>
            </a:r>
            <a:endParaRPr lang="en-NZ" i="1" dirty="0"/>
          </a:p>
        </p:txBody>
      </p:sp>
      <p:pic>
        <p:nvPicPr>
          <p:cNvPr id="4" name="Picture 3" descr="Palau seabirds">
            <a:extLst>
              <a:ext uri="{FF2B5EF4-FFF2-40B4-BE49-F238E27FC236}">
                <a16:creationId xmlns:a16="http://schemas.microsoft.com/office/drawing/2014/main" id="{538B4C73-AD37-78FC-0014-2A884E8E2241}"/>
              </a:ext>
            </a:extLst>
          </p:cNvPr>
          <p:cNvPicPr>
            <a:picLocks noChangeAspect="1"/>
          </p:cNvPicPr>
          <p:nvPr/>
        </p:nvPicPr>
        <p:blipFill>
          <a:blip r:embed="rId3"/>
          <a:stretch>
            <a:fillRect/>
          </a:stretch>
        </p:blipFill>
        <p:spPr>
          <a:xfrm>
            <a:off x="3115999" y="5306164"/>
            <a:ext cx="2912002" cy="739649"/>
          </a:xfrm>
          <a:prstGeom prst="rect">
            <a:avLst/>
          </a:prstGeom>
        </p:spPr>
      </p:pic>
    </p:spTree>
    <p:extLst>
      <p:ext uri="{BB962C8B-B14F-4D97-AF65-F5344CB8AC3E}">
        <p14:creationId xmlns:p14="http://schemas.microsoft.com/office/powerpoint/2010/main" val="3263619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cean 16x9">
  <a:themeElements>
    <a:clrScheme name="Custom 6">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4557A1"/>
      </a:hlink>
      <a:folHlink>
        <a:srgbClr val="3691AA"/>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cean painting presentation (widescreen).potx" id="{7D8F5DB3-F878-46D5-AF2D-2DD5B7369221}" vid="{9251DF30-C224-466C-9BFA-3064FAD55731}"/>
    </a:ext>
  </a:extLst>
</a:theme>
</file>

<file path=ppt/theme/theme2.xml><?xml version="1.0" encoding="utf-8"?>
<a:theme xmlns:a="http://schemas.openxmlformats.org/drawingml/2006/main" name="Office Theme">
  <a:themeElements>
    <a:clrScheme name="Ocean">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6B9F25"/>
      </a:hlink>
      <a:folHlink>
        <a:srgbClr val="B26B02"/>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cean">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6B9F25"/>
      </a:hlink>
      <a:folHlink>
        <a:srgbClr val="B26B02"/>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Ocean painting presentation (widescreen)</Template>
  <TotalTime>3429</TotalTime>
  <Words>2052</Words>
  <Application>Microsoft Office PowerPoint</Application>
  <PresentationFormat>On-screen Show (4:3)</PresentationFormat>
  <Paragraphs>179</Paragraphs>
  <Slides>20</Slides>
  <Notes>14</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Georgia</vt:lpstr>
      <vt:lpstr>Ocean 16x9</vt:lpstr>
      <vt:lpstr>PowerPoint Presentation</vt:lpstr>
      <vt:lpstr>Introductions</vt:lpstr>
      <vt:lpstr>Training-of-trainers Introduction</vt:lpstr>
      <vt:lpstr>Objectives of the workshop</vt:lpstr>
      <vt:lpstr>Today’s topics</vt:lpstr>
      <vt:lpstr>Mentimeter</vt:lpstr>
      <vt:lpstr>Mentimeter</vt:lpstr>
      <vt:lpstr>1. The Pacific BioScapes programme</vt:lpstr>
      <vt:lpstr>2. The Palau seabird monitoring project</vt:lpstr>
      <vt:lpstr>Pacific Seabirds Survey and Monitoring Manual</vt:lpstr>
      <vt:lpstr>How to use the Palau workshop resources </vt:lpstr>
      <vt:lpstr>Overview of the three-day workshop</vt:lpstr>
      <vt:lpstr>Workshop resources</vt:lpstr>
      <vt:lpstr>5. Exercise</vt:lpstr>
      <vt:lpstr>Instructions</vt:lpstr>
      <vt:lpstr>Caution on seabird handling</vt:lpstr>
      <vt:lpstr>How to modify Palau pages on the website</vt:lpstr>
      <vt:lpstr>How to modify Palau pages on the website</vt:lpstr>
      <vt:lpstr>Acknowledgements</vt:lpstr>
      <vt:lpstr>Image credits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Monica Gruber</dc:creator>
  <cp:lastModifiedBy>Monica Gruber</cp:lastModifiedBy>
  <cp:revision>4</cp:revision>
  <dcterms:created xsi:type="dcterms:W3CDTF">2026-06-27T21:19:27Z</dcterms:created>
  <dcterms:modified xsi:type="dcterms:W3CDTF">2026-08-02T20:37:43Z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